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5"/>
  </p:notesMasterIdLst>
  <p:sldIdLst>
    <p:sldId id="271" r:id="rId3"/>
    <p:sldId id="270" r:id="rId4"/>
    <p:sldId id="272" r:id="rId5"/>
    <p:sldId id="273" r:id="rId6"/>
    <p:sldId id="274" r:id="rId7"/>
    <p:sldId id="275" r:id="rId8"/>
    <p:sldId id="276" r:id="rId9"/>
    <p:sldId id="278" r:id="rId10"/>
    <p:sldId id="279" r:id="rId11"/>
    <p:sldId id="280" r:id="rId12"/>
    <p:sldId id="281" r:id="rId13"/>
    <p:sldId id="282" r:id="rId14"/>
    <p:sldId id="283" r:id="rId15"/>
    <p:sldId id="286" r:id="rId16"/>
    <p:sldId id="285" r:id="rId17"/>
    <p:sldId id="284" r:id="rId18"/>
    <p:sldId id="287" r:id="rId19"/>
    <p:sldId id="288" r:id="rId20"/>
    <p:sldId id="289" r:id="rId21"/>
    <p:sldId id="290" r:id="rId22"/>
    <p:sldId id="291" r:id="rId23"/>
    <p:sldId id="25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11"/>
    <p:restoredTop sz="88906"/>
  </p:normalViewPr>
  <p:slideViewPr>
    <p:cSldViewPr snapToGrid="0">
      <p:cViewPr>
        <p:scale>
          <a:sx n="95" d="100"/>
          <a:sy n="95" d="100"/>
        </p:scale>
        <p:origin x="464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E1DBB9-DF37-4723-BA14-C428E8191507}" type="datetimeFigureOut">
              <a:rPr lang="en-US" smtClean="0"/>
              <a:pPr/>
              <a:t>6/16/18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510BA7-4BD2-4407-A8BB-D134DFE82E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53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7868" y="1848008"/>
            <a:ext cx="10516263" cy="1052507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4282872"/>
            <a:ext cx="9144000" cy="594824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Subtitle 3"/>
          <p:cNvSpPr txBox="1">
            <a:spLocks/>
          </p:cNvSpPr>
          <p:nvPr userDrawn="1"/>
        </p:nvSpPr>
        <p:spPr>
          <a:xfrm>
            <a:off x="8604748" y="6485640"/>
            <a:ext cx="3368430" cy="24736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2"/>
              </a:buClr>
              <a:buSzPct val="90000"/>
              <a:buFont typeface="Arial" pitchFamily="34" charset="0"/>
              <a:buNone/>
              <a:defRPr sz="1300" b="1" kern="1200" baseline="0">
                <a:gradFill>
                  <a:gsLst>
                    <a:gs pos="0">
                      <a:schemeClr val="bg2"/>
                    </a:gs>
                    <a:gs pos="86000">
                      <a:schemeClr val="bg2"/>
                    </a:gs>
                  </a:gsLst>
                  <a:lin ang="5400000" scaled="0"/>
                </a:gradFill>
                <a:latin typeface="Segoe UI Semibold" pitchFamily="34" charset="0"/>
                <a:ea typeface="+mn-ea"/>
                <a:cs typeface="+mn-cs"/>
              </a:defRPr>
            </a:lvl1pPr>
            <a:lvl2pPr marL="457182" indent="0" algn="ctr" defTabSz="914363" rtl="0" eaLnBrk="1" latinLnBrk="0" hangingPunct="1">
              <a:lnSpc>
                <a:spcPts val="2200"/>
              </a:lnSpc>
              <a:spcBef>
                <a:spcPct val="20000"/>
              </a:spcBef>
              <a:buClr>
                <a:schemeClr val="bg2"/>
              </a:buClr>
              <a:buSzPct val="90000"/>
              <a:buFont typeface="Arial" pitchFamily="34" charset="0"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63" indent="0" algn="ctr" defTabSz="914363" rtl="0" eaLnBrk="1" latinLnBrk="0" hangingPunct="1">
              <a:lnSpc>
                <a:spcPts val="2200"/>
              </a:lnSpc>
              <a:spcBef>
                <a:spcPct val="20000"/>
              </a:spcBef>
              <a:buClr>
                <a:schemeClr val="bg2"/>
              </a:buClr>
              <a:buSzPct val="90000"/>
              <a:buFont typeface="Segoe UI" pitchFamily="34" charset="0"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45" indent="0" algn="ctr" defTabSz="914363" rtl="0" eaLnBrk="1" latinLnBrk="0" hangingPunct="1">
              <a:lnSpc>
                <a:spcPts val="2200"/>
              </a:lnSpc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27" indent="0" algn="ctr" defTabSz="914363" rtl="0" eaLnBrk="1" latinLnBrk="0" hangingPunct="1">
              <a:lnSpc>
                <a:spcPts val="2200"/>
              </a:lnSpc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09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90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72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54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BBD46"/>
              </a:buClr>
              <a:buSzPct val="90000"/>
              <a:buFont typeface="Arial" pitchFamily="34" charset="0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www.hellobi.com  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与数据爱好者共同成长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69" y="166121"/>
            <a:ext cx="2555549" cy="66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435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F4B4F-F36C-4DA2-AFA9-6F00000B60BB}" type="datetime1">
              <a:rPr lang="en-US" smtClean="0"/>
              <a:pPr/>
              <a:t>6/16/18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免费服务咨询热线 </a:t>
            </a:r>
            <a:r>
              <a:rPr lang="en-US" altLang="zh-CN" smtClean="0"/>
              <a:t>- 158 2133 9409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8758-98FE-436A-9DDB-25BDBA876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10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B686E-859F-49EA-B4DE-899CF3AECF5A}" type="datetime1">
              <a:rPr lang="en-US" smtClean="0"/>
              <a:pPr/>
              <a:t>6/16/18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免费服务咨询热线 </a:t>
            </a:r>
            <a:r>
              <a:rPr lang="en-US" altLang="zh-CN" smtClean="0"/>
              <a:t>- 158 2133 9409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8758-98FE-436A-9DDB-25BDBA876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8484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39A3-56A9-4C02-BE30-05A9EE6F0186}" type="datetimeFigureOut">
              <a:rPr lang="zh-CN" altLang="en-US" smtClean="0"/>
              <a:t>18/6/16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0450-FBF2-467C-B13D-760A9A6E0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7463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39A3-56A9-4C02-BE30-05A9EE6F0186}" type="datetimeFigureOut">
              <a:rPr lang="zh-CN" altLang="en-US" smtClean="0"/>
              <a:t>18/6/16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0450-FBF2-467C-B13D-760A9A6E0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3482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39A3-56A9-4C02-BE30-05A9EE6F0186}" type="datetimeFigureOut">
              <a:rPr lang="zh-CN" altLang="en-US" smtClean="0"/>
              <a:t>18/6/16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0450-FBF2-467C-B13D-760A9A6E0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0256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39A3-56A9-4C02-BE30-05A9EE6F0186}" type="datetimeFigureOut">
              <a:rPr lang="zh-CN" altLang="en-US" smtClean="0"/>
              <a:t>18/6/16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0450-FBF2-467C-B13D-760A9A6E0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9686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39A3-56A9-4C02-BE30-05A9EE6F0186}" type="datetimeFigureOut">
              <a:rPr lang="zh-CN" altLang="en-US" smtClean="0"/>
              <a:t>18/6/16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0450-FBF2-467C-B13D-760A9A6E0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2577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39A3-56A9-4C02-BE30-05A9EE6F0186}" type="datetimeFigureOut">
              <a:rPr lang="zh-CN" altLang="en-US" smtClean="0"/>
              <a:t>18/6/16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0450-FBF2-467C-B13D-760A9A6E0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3493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39A3-56A9-4C02-BE30-05A9EE6F0186}" type="datetimeFigureOut">
              <a:rPr lang="zh-CN" altLang="en-US" smtClean="0"/>
              <a:t>18/6/16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0450-FBF2-467C-B13D-760A9A6E0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1147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39A3-56A9-4C02-BE30-05A9EE6F0186}" type="datetimeFigureOut">
              <a:rPr lang="zh-CN" altLang="en-US" smtClean="0"/>
              <a:t>18/6/16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0450-FBF2-467C-B13D-760A9A6E0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700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660111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dirty="0" smtClean="0"/>
              <a:t>   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507" y="884279"/>
            <a:ext cx="11471419" cy="538303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014" y="6267316"/>
            <a:ext cx="1512972" cy="39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4066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39A3-56A9-4C02-BE30-05A9EE6F0186}" type="datetimeFigureOut">
              <a:rPr lang="zh-CN" altLang="en-US" smtClean="0"/>
              <a:t>18/6/16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0450-FBF2-467C-B13D-760A9A6E0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2347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39A3-56A9-4C02-BE30-05A9EE6F0186}" type="datetimeFigureOut">
              <a:rPr lang="zh-CN" altLang="en-US" smtClean="0"/>
              <a:t>18/6/16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0450-FBF2-467C-B13D-760A9A6E0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1514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39A3-56A9-4C02-BE30-05A9EE6F0186}" type="datetimeFigureOut">
              <a:rPr lang="zh-CN" altLang="en-US" smtClean="0"/>
              <a:t>18/6/16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0450-FBF2-467C-B13D-760A9A6E0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431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70C7-01B5-45F1-B7A2-1AA5AC014F2E}" type="datetime1">
              <a:rPr lang="en-US" smtClean="0"/>
              <a:pPr/>
              <a:t>6/16/18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免费服务咨询热线 </a:t>
            </a:r>
            <a:r>
              <a:rPr lang="en-US" altLang="zh-CN" smtClean="0"/>
              <a:t>- 158 2133 9409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8758-98FE-436A-9DDB-25BDBA876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614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D6B06-5A71-48DF-B0C9-D6AD33C2A5FF}" type="datetime1">
              <a:rPr lang="en-US" smtClean="0"/>
              <a:pPr/>
              <a:t>6/16/18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免费服务咨询热线 </a:t>
            </a:r>
            <a:r>
              <a:rPr lang="en-US" altLang="zh-CN" smtClean="0"/>
              <a:t>- 158 2133 9409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8758-98FE-436A-9DDB-25BDBA876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748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02FC2-DECA-467A-8680-8ABD3BF86B68}" type="datetime1">
              <a:rPr lang="en-US" smtClean="0"/>
              <a:pPr/>
              <a:t>6/16/18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免费服务咨询热线 </a:t>
            </a:r>
            <a:r>
              <a:rPr lang="en-US" altLang="zh-CN" smtClean="0"/>
              <a:t>- 158 2133 9409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8758-98FE-436A-9DDB-25BDBA876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605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A5C6-871D-449E-AA69-31723425571B}" type="datetime1">
              <a:rPr lang="en-US" smtClean="0"/>
              <a:pPr/>
              <a:t>6/16/18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免费服务咨询热线 </a:t>
            </a:r>
            <a:r>
              <a:rPr lang="en-US" altLang="zh-CN" smtClean="0"/>
              <a:t>- 158 2133 9409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8758-98FE-436A-9DDB-25BDBA876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108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B1D97-1E37-4A55-9056-3BCB941DBAB3}" type="datetime1">
              <a:rPr lang="en-US" smtClean="0"/>
              <a:pPr/>
              <a:t>6/16/18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免费服务咨询热线 </a:t>
            </a:r>
            <a:r>
              <a:rPr lang="en-US" altLang="zh-CN" smtClean="0"/>
              <a:t>- 158 2133 9409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8758-98FE-436A-9DDB-25BDBA876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87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5DE53-FE30-4587-8960-6F60CB72D574}" type="datetime1">
              <a:rPr lang="en-US" smtClean="0"/>
              <a:pPr/>
              <a:t>6/16/18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免费服务咨询热线 </a:t>
            </a:r>
            <a:r>
              <a:rPr lang="en-US" altLang="zh-CN" smtClean="0"/>
              <a:t>- 158 2133 9409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8758-98FE-436A-9DDB-25BDBA876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208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1AE43-8052-4D71-AC61-D54B2C887251}" type="datetime1">
              <a:rPr lang="en-US" smtClean="0"/>
              <a:pPr/>
              <a:t>6/16/18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免费服务咨询热线 </a:t>
            </a:r>
            <a:r>
              <a:rPr lang="en-US" altLang="zh-CN" smtClean="0"/>
              <a:t>- 158 2133 9409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38758-98FE-436A-9DDB-25BDBA876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860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E7F42-991A-42FC-92DB-D6D8F7F3F2E8}" type="datetime1">
              <a:rPr lang="en-US" smtClean="0"/>
              <a:pPr/>
              <a:t>6/16/18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smtClean="0"/>
              <a:t>免费服务咨询热线 </a:t>
            </a:r>
            <a:r>
              <a:rPr lang="en-US" altLang="zh-CN" smtClean="0"/>
              <a:t>- 158 2133 9409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38758-98FE-436A-9DDB-25BDBA8767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37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A39A3-56A9-4C02-BE30-05A9EE6F0186}" type="datetimeFigureOut">
              <a:rPr lang="zh-CN" altLang="en-US" smtClean="0"/>
              <a:t>18/6/16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B00450-FBF2-467C-B13D-760A9A6E0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6150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7868" y="1625603"/>
            <a:ext cx="10516263" cy="735653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逻辑回归模型在评分卡开发中的应用</a:t>
            </a:r>
            <a:endParaRPr lang="zh-CN" altLang="zh-CN" sz="36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999" y="4473875"/>
            <a:ext cx="9144000" cy="611367"/>
          </a:xfrm>
        </p:spPr>
        <p:txBody>
          <a:bodyPr/>
          <a:lstStyle/>
          <a:p>
            <a:r>
              <a:rPr lang="zh-CN" altLang="en-US" dirty="0" smtClean="0"/>
              <a:t>讲师：安迪生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107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逻辑回归</a:t>
            </a:r>
            <a:r>
              <a:rPr lang="zh-CN" altLang="zh-CN" dirty="0"/>
              <a:t>模型的基本概念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59507" y="884279"/>
                <a:ext cx="11471419" cy="5973721"/>
              </a:xfrm>
            </p:spPr>
            <p:txBody>
              <a:bodyPr>
                <a:normAutofit lnSpcReduction="10000"/>
              </a:bodyPr>
              <a:lstStyle/>
              <a:p>
                <a:r>
                  <a:rPr kumimoji="1" lang="zh-CN" altLang="en-US" dirty="0"/>
                  <a:t>参数估计</a:t>
                </a:r>
                <a:r>
                  <a:rPr kumimoji="1" lang="en-US" altLang="zh-CN" dirty="0" smtClean="0"/>
                  <a:t>(</a:t>
                </a:r>
                <a:r>
                  <a:rPr kumimoji="1" lang="zh-CN" altLang="en-US" dirty="0"/>
                  <a:t>续</a:t>
                </a:r>
                <a:r>
                  <a:rPr kumimoji="1" lang="en-US" altLang="zh-CN" dirty="0"/>
                  <a:t>)</a:t>
                </a:r>
                <a:endParaRPr kumimoji="1" lang="zh-CN" altLang="en-US" dirty="0"/>
              </a:p>
              <a:p>
                <a:pPr marL="0" indent="0">
                  <a:lnSpc>
                    <a:spcPct val="200000"/>
                  </a:lnSpc>
                  <a:buNone/>
                </a:pPr>
                <a:r>
                  <a:rPr kumimoji="1" lang="zh-CN" altLang="en-US" sz="2000" dirty="0"/>
                  <a:t>无法得到解析解的情况下，只能通过数值求解的方式来计算参数的估计</a:t>
                </a:r>
                <a:r>
                  <a:rPr kumimoji="1" lang="zh-CN" altLang="en-US" sz="2000" dirty="0" smtClean="0"/>
                  <a:t>。常用梯度</a:t>
                </a:r>
                <a:r>
                  <a:rPr kumimoji="1" lang="zh-CN" altLang="en-US" sz="2000" dirty="0"/>
                  <a:t>上</a:t>
                </a:r>
                <a:r>
                  <a:rPr kumimoji="1" lang="zh-CN" altLang="en-US" sz="2000" dirty="0" smtClean="0"/>
                  <a:t>升法来迭代</a:t>
                </a:r>
                <a:r>
                  <a:rPr kumimoji="1" lang="zh-CN" altLang="en-US" sz="2000" dirty="0"/>
                  <a:t>地计算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zh-CN" altLang="en-US" sz="20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kumimoji="1" lang="zh-CN" altLang="en-US" sz="2000" dirty="0"/>
                  <a:t>。基本</a:t>
                </a:r>
                <a:r>
                  <a:rPr kumimoji="1" lang="zh-CN" altLang="en-US" sz="2000" dirty="0" smtClean="0"/>
                  <a:t>的算法</a:t>
                </a:r>
                <a:r>
                  <a:rPr kumimoji="1" lang="zh-CN" altLang="en-US" sz="2000" dirty="0"/>
                  <a:t>步骤如下：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zh-CN" altLang="en-US" sz="2000" dirty="0"/>
                  <a:t>初设化参数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𝛽</m:t>
                        </m:r>
                      </m:e>
                      <m:sup>
                        <m:r>
                          <a:rPr kumimoji="1" lang="en-US" altLang="zh-CN" sz="2000" i="1">
                            <a:latin typeface="Cambria Math" charset="0"/>
                          </a:rPr>
                          <m:t>0</m:t>
                        </m:r>
                      </m:sup>
                    </m:sSup>
                    <m:r>
                      <a:rPr kumimoji="1" lang="en-US" altLang="zh-CN" sz="2000" i="1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1" lang="en-US" altLang="zh-CN" sz="20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0</m:t>
                            </m:r>
                          </m:sub>
                          <m:sup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0</m:t>
                            </m:r>
                          </m:sup>
                        </m:sSubSup>
                        <m:r>
                          <a:rPr kumimoji="1" lang="en-US" altLang="zh-CN" sz="2000" i="1">
                            <a:latin typeface="Cambria Math" charset="0"/>
                          </a:rPr>
                          <m:t>,</m:t>
                        </m:r>
                        <m:sSubSup>
                          <m:sSubSupPr>
                            <m:ctrlPr>
                              <a:rPr kumimoji="1" lang="en-US" altLang="zh-CN" sz="20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0</m:t>
                            </m:r>
                          </m:sup>
                        </m:sSubSup>
                        <m:r>
                          <a:rPr kumimoji="1" lang="en-US" altLang="zh-CN" sz="2000" i="1">
                            <a:latin typeface="Cambria Math" charset="0"/>
                          </a:rPr>
                          <m:t>,…,</m:t>
                        </m:r>
                        <m:sSubSup>
                          <m:sSubSupPr>
                            <m:ctrlPr>
                              <a:rPr kumimoji="1" lang="en-US" altLang="zh-CN" sz="20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𝑝</m:t>
                            </m:r>
                          </m:sub>
                          <m:sup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0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1" lang="zh-CN" altLang="en-US" sz="2000" dirty="0"/>
                  <a:t>和步长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charset="0"/>
                      </a:rPr>
                      <m:t>h</m:t>
                    </m:r>
                  </m:oMath>
                </a14:m>
                <a:endParaRPr kumimoji="1" lang="zh-CN" alt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zh-CN" altLang="en-US" sz="2000" dirty="0"/>
                  <a:t>计算当前梯度：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𝛻</m:t>
                      </m:r>
                      <m:r>
                        <a:rPr kumimoji="1" lang="en-US" altLang="zh-CN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𝑋</m:t>
                          </m:r>
                        </m:e>
                        <m:sup>
                          <m: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𝑦</m:t>
                      </m:r>
                      <m:r>
                        <a:rPr kumimoji="1" lang="en-US" altLang="zh-CN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p>
                        <m:sSupPr>
                          <m:ctrlP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𝑋</m:t>
                          </m:r>
                        </m:e>
                        <m:sup>
                          <m: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𝑤</m:t>
                      </m:r>
                      <m:r>
                        <a:rPr kumimoji="1" lang="en-US" altLang="zh-CN" sz="20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kumimoji="1" lang="zh-CN" altLang="en-US" sz="20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kumimoji="1" lang="zh-CN" altLang="en-US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其中</m:t>
                      </m:r>
                      <m:sSup>
                        <m:sSupPr>
                          <m:ctrlP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w</m:t>
                          </m:r>
                        </m:e>
                        <m:sup>
                          <m: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bg-BG" altLang="zh-CN" sz="2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zh-CN" sz="2000">
                              <a:latin typeface="Cambria Math" charset="0"/>
                            </a:rPr>
                            <m:t>exp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zh-CN" sz="2000" b="1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zh-CN" sz="2000" b="1" i="1">
                                  <a:latin typeface="Cambria Math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kumimoji="1" lang="en-US" altLang="zh-CN" sz="2000" b="1" i="1">
                              <a:latin typeface="Cambria Math" charset="0"/>
                            </a:rPr>
                            <m:t>𝜷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CN" sz="2000" i="1">
                              <a:latin typeface="Cambria Math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kumimoji="1" lang="en-US" altLang="zh-CN" sz="2000">
                              <a:latin typeface="Cambria Math" charset="0"/>
                            </a:rPr>
                            <m:t>exp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zh-CN" sz="2000" b="1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zh-CN" sz="2000" b="1" i="1">
                                  <a:latin typeface="Cambria Math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kumimoji="1" lang="en-US" altLang="zh-CN" sz="2000" b="1" i="1">
                              <a:latin typeface="Cambria Math" charset="0"/>
                            </a:rPr>
                            <m:t>𝜷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zh-CN" altLang="en-US" sz="2000" dirty="0"/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kumimoji="1" lang="zh-CN" altLang="en-US" sz="2000" dirty="0"/>
                  <a:t>更新参数：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𝛽</m:t>
                          </m:r>
                        </m:e>
                        <m:sup>
                          <m:r>
                            <a:rPr kumimoji="1" lang="en-US" altLang="zh-CN" sz="2000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+1</m:t>
                          </m:r>
                        </m:sup>
                      </m:sSup>
                      <m:r>
                        <a:rPr kumimoji="1" lang="en-US" altLang="zh-CN" sz="20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𝛽</m:t>
                          </m:r>
                        </m:e>
                        <m:sup>
                          <m:r>
                            <a:rPr kumimoji="1" lang="en-US" altLang="zh-CN" sz="2000" i="1">
                              <a:latin typeface="Cambria Math" charset="0"/>
                            </a:rPr>
                            <m:t>𝑖</m:t>
                          </m:r>
                        </m:sup>
                      </m:sSup>
                      <m:r>
                        <a:rPr kumimoji="1" lang="en-US" altLang="zh-CN" sz="2000" i="1">
                          <a:latin typeface="Cambria Math" charset="0"/>
                        </a:rPr>
                        <m:t>+</m:t>
                      </m:r>
                      <m:r>
                        <a:rPr kumimoji="1" lang="zh-CN" altLang="en-US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𝛻</m:t>
                      </m:r>
                      <m:r>
                        <a:rPr kumimoji="1" lang="zh-CN" altLang="en-US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  <m:r>
                        <a:rPr kumimoji="1" lang="en-US" altLang="zh-CN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h</m:t>
                      </m:r>
                    </m:oMath>
                  </m:oMathPara>
                </a14:m>
                <a:endParaRPr kumimoji="1" lang="zh-CN" altLang="en-US" sz="2000" dirty="0"/>
              </a:p>
              <a:p>
                <a:pPr marL="457200" indent="-457200">
                  <a:buFont typeface="+mj-lt"/>
                  <a:buAutoNum type="arabicPeriod" startAt="4"/>
                </a:pPr>
                <a:r>
                  <a:rPr kumimoji="1" lang="zh-CN" altLang="en-US" sz="2000" dirty="0"/>
                  <a:t>直至满足</a:t>
                </a:r>
                <a:r>
                  <a:rPr kumimoji="1" lang="zh-CN" altLang="en-US" sz="2000" dirty="0" smtClean="0"/>
                  <a:t>终止条件</a:t>
                </a:r>
              </a:p>
              <a:p>
                <a:pPr marL="0" indent="0">
                  <a:buNone/>
                </a:pPr>
                <a:r>
                  <a:rPr kumimoji="1" lang="zh-CN" altLang="en-US" sz="2000" dirty="0" smtClean="0"/>
                  <a:t>注：</a:t>
                </a:r>
              </a:p>
              <a:p>
                <a:pPr marL="0" indent="0">
                  <a:lnSpc>
                    <a:spcPct val="210000"/>
                  </a:lnSpc>
                  <a:buNone/>
                </a:pPr>
                <a:r>
                  <a:rPr kumimoji="1" lang="zh-CN" altLang="en-US" sz="2000" dirty="0" smtClean="0"/>
                  <a:t>根据计算梯度使用的样本量的多少，梯度上升法分为批量梯度上升法、随机梯度上升法与小批量梯度上升法。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507" y="884279"/>
                <a:ext cx="11471419" cy="5973721"/>
              </a:xfrm>
              <a:blipFill rotWithShape="0">
                <a:blip r:embed="rId2"/>
                <a:stretch>
                  <a:fillRect l="-956" t="-2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170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逻辑回归</a:t>
            </a:r>
            <a:r>
              <a:rPr lang="zh-CN" altLang="zh-CN" dirty="0"/>
              <a:t>模型的基本概念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9508" y="884279"/>
            <a:ext cx="5073104" cy="5812356"/>
          </a:xfrm>
        </p:spPr>
        <p:txBody>
          <a:bodyPr>
            <a:normAutofit fontScale="85000" lnSpcReduction="10000"/>
          </a:bodyPr>
          <a:lstStyle/>
          <a:p>
            <a:r>
              <a:rPr kumimoji="1" lang="zh-CN" altLang="en-US" dirty="0"/>
              <a:t>逻辑回归模型的优点</a:t>
            </a:r>
          </a:p>
          <a:p>
            <a:pPr marL="0" indent="0">
              <a:lnSpc>
                <a:spcPts val="2400"/>
              </a:lnSpc>
              <a:buNone/>
            </a:pPr>
            <a:r>
              <a:rPr kumimoji="1" lang="zh-CN" altLang="en-US" sz="2000" dirty="0"/>
              <a:t>结构简单：</a:t>
            </a:r>
          </a:p>
          <a:p>
            <a:pPr>
              <a:lnSpc>
                <a:spcPts val="2400"/>
              </a:lnSpc>
              <a:buFont typeface="Arial" charset="0"/>
              <a:buChar char="•"/>
            </a:pPr>
            <a:r>
              <a:rPr kumimoji="1" lang="zh-CN" altLang="en-US" sz="2000" dirty="0" smtClean="0"/>
              <a:t>变量</a:t>
            </a:r>
            <a:r>
              <a:rPr kumimoji="1" lang="zh-CN" altLang="en-US" sz="2000" dirty="0"/>
              <a:t>之间的关系是线性可加关系</a:t>
            </a:r>
          </a:p>
          <a:p>
            <a:pPr marL="0" indent="0">
              <a:lnSpc>
                <a:spcPts val="2400"/>
              </a:lnSpc>
              <a:buNone/>
            </a:pPr>
            <a:r>
              <a:rPr kumimoji="1" lang="zh-CN" altLang="en-US" sz="2000" dirty="0"/>
              <a:t>可解释性高：</a:t>
            </a:r>
          </a:p>
          <a:p>
            <a:pPr>
              <a:lnSpc>
                <a:spcPts val="2400"/>
              </a:lnSpc>
              <a:buFont typeface="Arial" charset="0"/>
              <a:buChar char="•"/>
            </a:pPr>
            <a:r>
              <a:rPr kumimoji="1" lang="zh-CN" altLang="en-US" sz="2000" dirty="0" smtClean="0"/>
              <a:t>结构</a:t>
            </a:r>
            <a:r>
              <a:rPr kumimoji="1" lang="zh-CN" altLang="en-US" sz="2000" dirty="0"/>
              <a:t>简单；输入变量对目标变量的影响是容易获得的</a:t>
            </a:r>
          </a:p>
          <a:p>
            <a:pPr marL="0" indent="0">
              <a:lnSpc>
                <a:spcPts val="2400"/>
              </a:lnSpc>
              <a:buNone/>
            </a:pPr>
            <a:r>
              <a:rPr kumimoji="1" lang="zh-CN" altLang="en-US" sz="2000" dirty="0"/>
              <a:t>支持增量训练：</a:t>
            </a:r>
          </a:p>
          <a:p>
            <a:pPr>
              <a:lnSpc>
                <a:spcPts val="2400"/>
              </a:lnSpc>
              <a:buFont typeface="Arial" charset="0"/>
              <a:buChar char="•"/>
            </a:pPr>
            <a:r>
              <a:rPr kumimoji="1" lang="zh-CN" altLang="en-US" sz="2000" dirty="0" smtClean="0"/>
              <a:t>无需</a:t>
            </a:r>
            <a:r>
              <a:rPr kumimoji="1" lang="zh-CN" altLang="en-US" sz="2000" dirty="0"/>
              <a:t>读入全部数据，可增量式地读取数据、训练模型</a:t>
            </a:r>
          </a:p>
          <a:p>
            <a:pPr marL="0" indent="0">
              <a:lnSpc>
                <a:spcPts val="2400"/>
              </a:lnSpc>
              <a:buNone/>
            </a:pPr>
            <a:r>
              <a:rPr kumimoji="1" lang="zh-CN" altLang="en-US" sz="2000" dirty="0"/>
              <a:t>给出概率而非判别类别：</a:t>
            </a:r>
          </a:p>
          <a:p>
            <a:pPr>
              <a:lnSpc>
                <a:spcPts val="2400"/>
              </a:lnSpc>
              <a:buFont typeface="Arial" charset="0"/>
              <a:buChar char="•"/>
            </a:pPr>
            <a:r>
              <a:rPr kumimoji="1" lang="zh-CN" altLang="en-US" sz="2000" dirty="0" smtClean="0"/>
              <a:t>模型</a:t>
            </a:r>
            <a:r>
              <a:rPr kumimoji="1" lang="zh-CN" altLang="en-US" sz="2000" dirty="0"/>
              <a:t>的结果是估计出属于某一类的概率，可用于更加复杂的决策</a:t>
            </a:r>
          </a:p>
          <a:p>
            <a:pPr marL="0" indent="0">
              <a:lnSpc>
                <a:spcPts val="2400"/>
              </a:lnSpc>
              <a:buNone/>
            </a:pPr>
            <a:r>
              <a:rPr kumimoji="1" lang="zh-CN" altLang="en-US" sz="2000" dirty="0"/>
              <a:t>工程化相对容易：</a:t>
            </a:r>
          </a:p>
          <a:p>
            <a:pPr>
              <a:lnSpc>
                <a:spcPts val="2400"/>
              </a:lnSpc>
              <a:buFont typeface="Arial" charset="0"/>
              <a:buChar char="•"/>
            </a:pPr>
            <a:r>
              <a:rPr kumimoji="1" lang="zh-CN" altLang="en-US" sz="2000" dirty="0" smtClean="0"/>
              <a:t>模型</a:t>
            </a:r>
            <a:r>
              <a:rPr kumimoji="1" lang="zh-CN" altLang="en-US" sz="2000" dirty="0"/>
              <a:t>的测试、部署、监控、调优等工作相对</a:t>
            </a:r>
            <a:r>
              <a:rPr kumimoji="1" lang="zh-CN" altLang="en-US" sz="2000" dirty="0" smtClean="0"/>
              <a:t>简单</a:t>
            </a:r>
            <a:endParaRPr kumimoji="1" lang="zh-CN" altLang="en-US" sz="2000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6096000" y="803596"/>
            <a:ext cx="5032765" cy="5973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400" dirty="0" smtClean="0"/>
              <a:t>逻辑回归模型的不足</a:t>
            </a:r>
          </a:p>
          <a:p>
            <a:pPr marL="0" indent="0">
              <a:lnSpc>
                <a:spcPts val="2400"/>
              </a:lnSpc>
              <a:buFont typeface="Arial" panose="020B0604020202020204" pitchFamily="34" charset="0"/>
              <a:buNone/>
            </a:pPr>
            <a:r>
              <a:rPr kumimoji="1" lang="zh-CN" altLang="en-US" sz="2000" dirty="0" smtClean="0"/>
              <a:t>预测精度一般</a:t>
            </a:r>
          </a:p>
          <a:p>
            <a:pPr>
              <a:lnSpc>
                <a:spcPts val="2400"/>
              </a:lnSpc>
              <a:buFont typeface="Arial" charset="0"/>
              <a:buChar char="•"/>
            </a:pPr>
            <a:r>
              <a:rPr kumimoji="1" lang="zh-CN" altLang="en-US" sz="2000" dirty="0" smtClean="0"/>
              <a:t>	由于模型结构较为简单，导致预测精度不如其他模型</a:t>
            </a:r>
          </a:p>
          <a:p>
            <a:pPr marL="0" indent="0">
              <a:lnSpc>
                <a:spcPts val="2400"/>
              </a:lnSpc>
              <a:buFont typeface="Arial" panose="020B0604020202020204" pitchFamily="34" charset="0"/>
              <a:buNone/>
            </a:pPr>
            <a:r>
              <a:rPr kumimoji="1" lang="zh-CN" altLang="en-US" sz="2000" dirty="0" smtClean="0"/>
              <a:t>对变量要求高</a:t>
            </a:r>
          </a:p>
          <a:p>
            <a:pPr>
              <a:lnSpc>
                <a:spcPts val="2400"/>
              </a:lnSpc>
              <a:buFont typeface="Arial" charset="0"/>
              <a:buChar char="•"/>
            </a:pPr>
            <a:r>
              <a:rPr kumimoji="1" lang="zh-CN" altLang="en-US" sz="2000" dirty="0" smtClean="0"/>
              <a:t>	输入变量需数值类型，需要对非数值变量进行编码</a:t>
            </a:r>
          </a:p>
          <a:p>
            <a:pPr>
              <a:lnSpc>
                <a:spcPts val="2400"/>
              </a:lnSpc>
              <a:buFont typeface="Arial" charset="0"/>
              <a:buChar char="•"/>
            </a:pPr>
            <a:r>
              <a:rPr kumimoji="1" lang="zh-CN" altLang="en-US" sz="2000" dirty="0" smtClean="0"/>
              <a:t>	不能容忍缺失值，需要对缺失值做处理</a:t>
            </a:r>
          </a:p>
          <a:p>
            <a:pPr>
              <a:lnSpc>
                <a:spcPts val="2400"/>
              </a:lnSpc>
              <a:buFont typeface="Arial" charset="0"/>
              <a:buChar char="•"/>
            </a:pPr>
            <a:r>
              <a:rPr kumimoji="1" lang="zh-CN" altLang="en-US" sz="2000" dirty="0" smtClean="0"/>
              <a:t>	对异常值敏感，需要对异常值做处理</a:t>
            </a:r>
          </a:p>
          <a:p>
            <a:pPr>
              <a:lnSpc>
                <a:spcPts val="2400"/>
              </a:lnSpc>
              <a:buFont typeface="Arial" charset="0"/>
              <a:buChar char="•"/>
            </a:pPr>
            <a:r>
              <a:rPr kumimoji="1" lang="zh-CN" altLang="en-US" sz="2000" dirty="0" smtClean="0"/>
              <a:t>	变量尺度差异较大时，容易对模型有影响，需要做变量归一化</a:t>
            </a:r>
          </a:p>
          <a:p>
            <a:pPr>
              <a:lnSpc>
                <a:spcPts val="2400"/>
              </a:lnSpc>
              <a:buFont typeface="Arial" charset="0"/>
              <a:buChar char="•"/>
            </a:pPr>
            <a:r>
              <a:rPr kumimoji="1" lang="zh-CN" altLang="en-US" sz="2000" dirty="0" smtClean="0"/>
              <a:t>	变量间的线性相关性对模型有影响，需要做变量挑选或加上正则项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160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zh-CN" dirty="0"/>
              <a:t>基于</a:t>
            </a:r>
            <a:r>
              <a:rPr lang="en-US" altLang="zh-CN" dirty="0"/>
              <a:t>LR</a:t>
            </a:r>
            <a:r>
              <a:rPr lang="zh-CN" altLang="zh-CN" dirty="0"/>
              <a:t>模型的评分卡构建工作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逻辑回归模型对变量的要求</a:t>
            </a:r>
          </a:p>
          <a:p>
            <a:pPr marL="0" indent="0">
              <a:spcBef>
                <a:spcPts val="1800"/>
              </a:spcBef>
              <a:spcAft>
                <a:spcPts val="1800"/>
              </a:spcAft>
              <a:buNone/>
            </a:pPr>
            <a:r>
              <a:rPr kumimoji="1" lang="zh-CN" altLang="en-US" sz="2000" dirty="0" smtClean="0"/>
              <a:t>当用逻辑回归模型来构建评分卡时，入模变量需要满足以下条件</a:t>
            </a:r>
          </a:p>
          <a:p>
            <a:pPr marL="457200" indent="-457200">
              <a:spcBef>
                <a:spcPts val="1800"/>
              </a:spcBef>
              <a:spcAft>
                <a:spcPts val="1800"/>
              </a:spcAft>
              <a:buFont typeface="+mj-ea"/>
              <a:buAutoNum type="circleNumDbPlain"/>
            </a:pPr>
            <a:r>
              <a:rPr kumimoji="1" lang="zh-CN" altLang="en-US" sz="2000" dirty="0" smtClean="0"/>
              <a:t>变量间不存在较强的线性相关性和多重共线性</a:t>
            </a:r>
          </a:p>
          <a:p>
            <a:pPr marL="457200" indent="-457200">
              <a:spcBef>
                <a:spcPts val="1800"/>
              </a:spcBef>
              <a:spcAft>
                <a:spcPts val="1800"/>
              </a:spcAft>
              <a:buFont typeface="+mj-ea"/>
              <a:buAutoNum type="circleNumDbPlain"/>
            </a:pPr>
            <a:r>
              <a:rPr kumimoji="1" lang="zh-CN" altLang="en-US" sz="2000" dirty="0" smtClean="0"/>
              <a:t>变量具有显著性</a:t>
            </a:r>
          </a:p>
          <a:p>
            <a:pPr marL="457200" indent="-457200">
              <a:spcBef>
                <a:spcPts val="1800"/>
              </a:spcBef>
              <a:spcAft>
                <a:spcPts val="1800"/>
              </a:spcAft>
              <a:buFont typeface="+mj-ea"/>
              <a:buAutoNum type="circleNumDbPlain"/>
            </a:pPr>
            <a:r>
              <a:rPr kumimoji="1" lang="zh-CN" altLang="en-US" sz="2000" dirty="0" smtClean="0"/>
              <a:t>变量具有合理的业务含义，即变量对于风控业务是正确的</a:t>
            </a:r>
          </a:p>
          <a:p>
            <a:pPr marL="0" indent="0">
              <a:spcBef>
                <a:spcPts val="1800"/>
              </a:spcBef>
              <a:spcAft>
                <a:spcPts val="1800"/>
              </a:spcAft>
              <a:buNone/>
            </a:pPr>
            <a:r>
              <a:rPr kumimoji="1" lang="zh-CN" altLang="en-US" sz="2000" dirty="0" smtClean="0"/>
              <a:t>其中，第</a:t>
            </a:r>
            <a:r>
              <a:rPr kumimoji="1" lang="en-US" altLang="zh-CN" sz="2000" dirty="0" smtClean="0"/>
              <a:t>1</a:t>
            </a:r>
            <a:r>
              <a:rPr kumimoji="1" lang="zh-CN" altLang="en-US" sz="2000" dirty="0" smtClean="0"/>
              <a:t>点已经在单变量分析与多变量分析中得到一定的约束，但是未必充分。</a:t>
            </a:r>
          </a:p>
          <a:p>
            <a:pPr marL="0" indent="0">
              <a:spcBef>
                <a:spcPts val="1800"/>
              </a:spcBef>
              <a:spcAft>
                <a:spcPts val="1800"/>
              </a:spcAft>
              <a:buNone/>
            </a:pPr>
            <a:r>
              <a:rPr kumimoji="1" lang="zh-CN" altLang="en-US" sz="2000" dirty="0" smtClean="0"/>
              <a:t>关于第</a:t>
            </a:r>
            <a:r>
              <a:rPr kumimoji="1" lang="en-US" altLang="zh-CN" sz="2000" dirty="0" smtClean="0"/>
              <a:t>2</a:t>
            </a:r>
            <a:r>
              <a:rPr kumimoji="1" lang="zh-CN" altLang="en-US" sz="2000" dirty="0" smtClean="0"/>
              <a:t>点，需要从系数的</a:t>
            </a:r>
            <a:r>
              <a:rPr kumimoji="1" lang="en-US" altLang="zh-CN" sz="2000" dirty="0" smtClean="0"/>
              <a:t>p</a:t>
            </a:r>
            <a:r>
              <a:rPr kumimoji="1" lang="zh-CN" altLang="en-US" sz="2000" dirty="0" smtClean="0"/>
              <a:t>值进行检验</a:t>
            </a:r>
          </a:p>
          <a:p>
            <a:pPr marL="0" indent="0">
              <a:spcBef>
                <a:spcPts val="1800"/>
              </a:spcBef>
              <a:spcAft>
                <a:spcPts val="1800"/>
              </a:spcAft>
              <a:buNone/>
            </a:pPr>
            <a:r>
              <a:rPr kumimoji="1" lang="zh-CN" altLang="en-US" sz="2000" dirty="0" smtClean="0"/>
              <a:t>关于第</a:t>
            </a:r>
            <a:r>
              <a:rPr kumimoji="1" lang="en-US" altLang="zh-CN" sz="2000" dirty="0"/>
              <a:t>3</a:t>
            </a:r>
            <a:r>
              <a:rPr kumimoji="1" lang="zh-CN" altLang="en-US" sz="2000" dirty="0" smtClean="0"/>
              <a:t>点，需要从系数的符号进行检验</a:t>
            </a:r>
          </a:p>
        </p:txBody>
      </p:sp>
    </p:spTree>
    <p:extLst>
      <p:ext uri="{BB962C8B-B14F-4D97-AF65-F5344CB8AC3E}">
        <p14:creationId xmlns:p14="http://schemas.microsoft.com/office/powerpoint/2010/main" val="200681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基于</a:t>
            </a:r>
            <a:r>
              <a:rPr lang="en-US" altLang="zh-CN" dirty="0"/>
              <a:t>LR</a:t>
            </a:r>
            <a:r>
              <a:rPr lang="zh-CN" altLang="zh-CN" dirty="0"/>
              <a:t>模型的评分卡构建工作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9507" y="884279"/>
            <a:ext cx="11471419" cy="6175427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变量显著性</a:t>
            </a:r>
            <a:endParaRPr kumimoji="1" lang="zh-CN" altLang="en-US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kumimoji="1" lang="zh-CN" altLang="en-US" sz="2000" dirty="0" smtClean="0"/>
              <a:t>为了获取与目标变量（即违约标签）有较高相关性的变量，我们要求最终入模的变量的系数的</a:t>
            </a:r>
            <a:r>
              <a:rPr kumimoji="1" lang="en-US" altLang="zh-CN" sz="2000" dirty="0" smtClean="0"/>
              <a:t>p</a:t>
            </a:r>
            <a:r>
              <a:rPr kumimoji="1" lang="zh-CN" altLang="en-US" sz="2000" dirty="0" smtClean="0"/>
              <a:t>值很小，例如低于</a:t>
            </a:r>
            <a:r>
              <a:rPr kumimoji="1" lang="en-US" altLang="zh-CN" sz="2000" dirty="0" smtClean="0"/>
              <a:t>0.1</a:t>
            </a:r>
            <a:r>
              <a:rPr kumimoji="1" lang="zh-CN" altLang="en-US" sz="2000" dirty="0" smtClean="0"/>
              <a:t>。如果发现模型中某些变量不显著，需要检验一下两种可能性：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ea"/>
              <a:buAutoNum type="circleNumDbPlain"/>
            </a:pPr>
            <a:r>
              <a:rPr kumimoji="1" lang="zh-CN" altLang="en-US" sz="2000" dirty="0" smtClean="0"/>
              <a:t>该变量本身不显著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ea"/>
              <a:buAutoNum type="circleNumDbPlain"/>
            </a:pPr>
            <a:r>
              <a:rPr kumimoji="1" lang="zh-CN" altLang="en-US" sz="2000" dirty="0" smtClean="0"/>
              <a:t>该变量显著，但是由于有一定的线性相关性或者多重共线性，导致该变量在多元回归下不显著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kumimoji="1" lang="zh-CN" altLang="en-US" sz="2000" dirty="0" smtClean="0"/>
              <a:t>先检验</a:t>
            </a:r>
            <a:r>
              <a:rPr kumimoji="1" lang="en-US" altLang="zh-CN" sz="2000" dirty="0" smtClean="0"/>
              <a:t>1</a:t>
            </a:r>
            <a:r>
              <a:rPr kumimoji="1" lang="zh-CN" altLang="en-US" sz="2000" dirty="0" smtClean="0"/>
              <a:t>的可能性，如果排除，再检验</a:t>
            </a:r>
            <a:r>
              <a:rPr kumimoji="1" lang="en-US" altLang="zh-CN" sz="2000" dirty="0" smtClean="0"/>
              <a:t>2.</a:t>
            </a:r>
            <a:endParaRPr kumimoji="1" lang="zh-CN" altLang="en-US" sz="2000" dirty="0" smtClean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kumimoji="1" lang="zh-CN" altLang="en-US" sz="2000" b="1" dirty="0" smtClean="0"/>
              <a:t>检验</a:t>
            </a:r>
            <a:r>
              <a:rPr kumimoji="1" lang="en-US" altLang="zh-CN" sz="2000" b="1" dirty="0" smtClean="0"/>
              <a:t>1</a:t>
            </a:r>
            <a:r>
              <a:rPr kumimoji="1" lang="zh-CN" altLang="en-US" sz="2000" b="1" dirty="0" smtClean="0"/>
              <a:t>的方法：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kumimoji="1" lang="zh-CN" altLang="en-US" sz="2000" dirty="0" smtClean="0"/>
              <a:t>将该变量单独与目标变量做逻辑回归模型，如果在单变量回归的情况下系数的</a:t>
            </a:r>
            <a:r>
              <a:rPr kumimoji="1" lang="en-US" altLang="zh-CN" sz="2000" dirty="0" smtClean="0"/>
              <a:t>p</a:t>
            </a:r>
            <a:r>
              <a:rPr kumimoji="1" lang="zh-CN" altLang="en-US" sz="2000" dirty="0" smtClean="0"/>
              <a:t>值仍然较高，即表明该变量本身的显著性很低。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kumimoji="1" lang="zh-CN" altLang="en-US" sz="2000" dirty="0" smtClean="0"/>
              <a:t>注：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kumimoji="1" lang="zh-CN" altLang="en-US" sz="2000" dirty="0" smtClean="0"/>
              <a:t>对于</a:t>
            </a:r>
            <a:r>
              <a:rPr kumimoji="1" lang="en-US" altLang="zh-CN" sz="2000" dirty="0" smtClean="0"/>
              <a:t>IV</a:t>
            </a:r>
            <a:r>
              <a:rPr kumimoji="1" lang="zh-CN" altLang="en-US" sz="2000" dirty="0" smtClean="0"/>
              <a:t>较高的变量，</a:t>
            </a:r>
            <a:r>
              <a:rPr kumimoji="1" lang="en-US" altLang="zh-CN" sz="2000" dirty="0" smtClean="0"/>
              <a:t>1</a:t>
            </a:r>
            <a:r>
              <a:rPr kumimoji="1" lang="zh-CN" altLang="en-US" sz="2000" dirty="0" smtClean="0"/>
              <a:t>的可能性较低。</a:t>
            </a:r>
          </a:p>
        </p:txBody>
      </p:sp>
    </p:spTree>
    <p:extLst>
      <p:ext uri="{BB962C8B-B14F-4D97-AF65-F5344CB8AC3E}">
        <p14:creationId xmlns:p14="http://schemas.microsoft.com/office/powerpoint/2010/main" val="179956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基于</a:t>
            </a:r>
            <a:r>
              <a:rPr lang="en-US" altLang="zh-CN" dirty="0"/>
              <a:t>LR</a:t>
            </a:r>
            <a:r>
              <a:rPr lang="zh-CN" altLang="zh-CN" dirty="0"/>
              <a:t>模型的评分卡构建工作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变量正确性</a:t>
                </a:r>
              </a:p>
              <a:p>
                <a:pPr marL="0" indent="0">
                  <a:buNone/>
                </a:pPr>
                <a:r>
                  <a:rPr kumimoji="1" lang="zh-CN" altLang="en-US" sz="2000" dirty="0" smtClean="0"/>
                  <a:t>在</a:t>
                </a:r>
                <a:r>
                  <a:rPr kumimoji="1" lang="en-US" altLang="zh-CN" sz="2000" dirty="0" smtClean="0"/>
                  <a:t>WOE</a:t>
                </a:r>
                <a:r>
                  <a:rPr kumimoji="1" lang="zh-CN" altLang="en-US" sz="2000" dirty="0" smtClean="0"/>
                  <a:t>的计算公式中，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charset="0"/>
                        </a:rPr>
                        <m:t>𝑊𝑂</m:t>
                      </m:r>
                      <m:sSub>
                        <m:sSubPr>
                          <m:ctrlPr>
                            <a:rPr kumimoji="1"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sz="20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bg-BG" altLang="zh-CN" sz="20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000" b="0" i="1" smtClean="0">
                                      <a:latin typeface="Cambria Math" charset="0"/>
                                    </a:rPr>
                                    <m:t>𝐺𝑜𝑜𝑑</m:t>
                                  </m:r>
                                  <m:r>
                                    <a:rPr kumimoji="1" lang="zh-CN" altLang="en-US" sz="2000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kumimoji="1" lang="en-US" altLang="zh-CN" sz="2000" b="0" i="1" smtClean="0">
                                      <a:latin typeface="Cambria Math" charset="0"/>
                                    </a:rPr>
                                    <m:t>𝑃𝑒𝑟𝑐𝑒𝑛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0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CN" sz="2000" b="0" i="1" smtClean="0">
                                      <a:latin typeface="Cambria Math" charset="0"/>
                                    </a:rPr>
                                    <m:t>𝐵𝑎𝑑</m:t>
                                  </m:r>
                                  <m:r>
                                    <a:rPr kumimoji="1" lang="zh-CN" altLang="en-US" sz="2000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kumimoji="1" lang="en-US" altLang="zh-CN" sz="2000" b="0" i="1" smtClean="0">
                                      <a:latin typeface="Cambria Math" charset="0"/>
                                    </a:rPr>
                                    <m:t>𝑃𝑒𝑟𝑐𝑒𝑛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0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kumimoji="1" lang="en-US" altLang="zh-CN" sz="2000" b="0" i="1" smtClean="0">
                          <a:latin typeface="Cambria Math" charset="0"/>
                        </a:rPr>
                        <m:t>==</m:t>
                      </m:r>
                      <m:func>
                        <m:funcPr>
                          <m:ctrlPr>
                            <a:rPr kumimoji="1" lang="en-US" altLang="zh-CN" sz="20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bg-BG" altLang="zh-CN" sz="20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zh-CN" sz="20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b="0" i="1" smtClean="0">
                                          <a:latin typeface="Cambria Math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zh-CN" sz="20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b="0" i="1" smtClean="0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kumimoji="1" lang="en-US" altLang="zh-CN" sz="2000" b="0" i="1" smtClean="0">
                          <a:latin typeface="Cambria Math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 sz="2000" b="0" i="0" smtClean="0">
                          <a:latin typeface="Cambria Math" charset="0"/>
                        </a:rPr>
                        <m:t>log</m:t>
                      </m:r>
                      <m:r>
                        <a:rPr kumimoji="1" lang="en-US" altLang="zh-CN" sz="2000" b="0" i="1" smtClean="0">
                          <a:latin typeface="Cambria Math" charset="0"/>
                        </a:rPr>
                        <m:t>⁡(</m:t>
                      </m:r>
                      <m:f>
                        <m:fPr>
                          <m:ctrlPr>
                            <a:rPr kumimoji="1" lang="bg-BG" altLang="zh-CN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𝐺</m:t>
                          </m:r>
                        </m:num>
                        <m:den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𝐵</m:t>
                          </m:r>
                        </m:den>
                      </m:f>
                      <m:r>
                        <a:rPr kumimoji="1" lang="en-US" altLang="zh-CN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000" dirty="0" smtClean="0"/>
              </a:p>
              <a:p>
                <a:pPr marL="0" indent="0">
                  <a:buNone/>
                </a:pPr>
                <a:r>
                  <a:rPr kumimoji="1" lang="zh-CN" altLang="en-US" sz="2000" dirty="0" smtClean="0"/>
                  <a:t>当</a:t>
                </a:r>
                <a:r>
                  <a:rPr kumimoji="1" lang="en-US" altLang="zh-CN" sz="2000" dirty="0" smtClean="0"/>
                  <a:t>WOE</a:t>
                </a:r>
                <a:r>
                  <a:rPr kumimoji="1" lang="zh-CN" altLang="en-US" sz="2000" dirty="0" smtClean="0"/>
                  <a:t>为负时，表明当前箱的“危险性”高于平均样本的“危险性”，出现坏样本的概率更高。因此在逻辑回归模型中，所有变量对应的系数应该为负。</a:t>
                </a:r>
              </a:p>
              <a:p>
                <a:pPr marL="0" indent="0">
                  <a:buNone/>
                </a:pPr>
                <a:r>
                  <a:rPr kumimoji="1" lang="zh-CN" altLang="en-US" sz="2000" dirty="0" smtClean="0"/>
                  <a:t>反之，如果采取的</a:t>
                </a:r>
                <a:r>
                  <a:rPr kumimoji="1" lang="en-US" altLang="zh-CN" sz="2000" dirty="0" smtClean="0"/>
                  <a:t>WOE</a:t>
                </a:r>
                <a:r>
                  <a:rPr kumimoji="1" lang="zh-CN" altLang="en-US" sz="2000" dirty="0" smtClean="0"/>
                  <a:t>的计算公式为：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>
                          <a:latin typeface="Cambria Math" charset="0"/>
                        </a:rPr>
                        <m:t>𝑊𝑂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20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bg-BG" altLang="zh-CN" sz="2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000" b="0" i="1" smtClean="0">
                                      <a:latin typeface="Cambria Math" charset="0"/>
                                    </a:rPr>
                                    <m:t>𝐵𝑎𝑑</m:t>
                                  </m:r>
                                  <m:r>
                                    <a:rPr kumimoji="1" lang="zh-CN" altLang="en-US" sz="2000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𝑃𝑒𝑟𝑐𝑒𝑛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CN" sz="2000" b="0" i="1" smtClean="0">
                                      <a:latin typeface="Cambria Math" charset="0"/>
                                    </a:rPr>
                                    <m:t>𝐺𝑜𝑜</m:t>
                                  </m:r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𝑑</m:t>
                                  </m:r>
                                  <m:r>
                                    <a:rPr kumimoji="1" lang="zh-CN" altLang="en-US" sz="2000" i="1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𝑃𝑒𝑟𝑐𝑒𝑛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kumimoji="1" lang="en-US" altLang="zh-CN" sz="2000" i="1">
                          <a:latin typeface="Cambria Math" charset="0"/>
                        </a:rPr>
                        <m:t>==</m:t>
                      </m:r>
                      <m:func>
                        <m:func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bg-BG" altLang="zh-CN" sz="2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b="0" i="1" smtClean="0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b="0" i="1" smtClean="0">
                                          <a:latin typeface="Cambria Math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kumimoji="1" lang="en-US" altLang="zh-CN" sz="2000" i="1">
                          <a:latin typeface="Cambria Math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 sz="2000">
                          <a:latin typeface="Cambria Math" charset="0"/>
                        </a:rPr>
                        <m:t>log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⁡(</m:t>
                      </m:r>
                      <m:f>
                        <m:fPr>
                          <m:ctrlPr>
                            <a:rPr kumimoji="1" lang="bg-BG" altLang="zh-CN" sz="2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𝐵</m:t>
                          </m:r>
                        </m:num>
                        <m:den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𝐺</m:t>
                          </m:r>
                        </m:den>
                      </m:f>
                      <m:r>
                        <a:rPr kumimoji="1" lang="en-US" altLang="zh-CN" sz="20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000" dirty="0"/>
              </a:p>
              <a:p>
                <a:pPr marL="0" indent="0">
                  <a:buNone/>
                </a:pPr>
                <a:r>
                  <a:rPr kumimoji="1" lang="zh-CN" altLang="en-US" sz="2000" dirty="0" smtClean="0"/>
                  <a:t>同理，</a:t>
                </a:r>
                <a:r>
                  <a:rPr kumimoji="1" lang="zh-CN" altLang="en-US" sz="2000" dirty="0"/>
                  <a:t>所有变量对应的系数应该</a:t>
                </a:r>
                <a:r>
                  <a:rPr kumimoji="1" lang="zh-CN" altLang="en-US" sz="2000" dirty="0" smtClean="0"/>
                  <a:t>为正。</a:t>
                </a:r>
                <a:endParaRPr kumimoji="1" lang="zh-CN" altLang="en-US" sz="20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56" t="-1925" r="-5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755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基于</a:t>
            </a:r>
            <a:r>
              <a:rPr lang="en-US" altLang="zh-CN" dirty="0"/>
              <a:t>LR</a:t>
            </a:r>
            <a:r>
              <a:rPr lang="zh-CN" altLang="zh-CN" dirty="0"/>
              <a:t>模型的评分卡构建工作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逻辑回归模型对变量的要求（续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95" y="1460821"/>
            <a:ext cx="5617882" cy="539717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434589" y="3724836"/>
            <a:ext cx="5116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部分变量的</a:t>
            </a:r>
            <a:r>
              <a:rPr kumimoji="1" lang="en-US" altLang="zh-CN" dirty="0" smtClean="0"/>
              <a:t>p</a:t>
            </a:r>
            <a:r>
              <a:rPr kumimoji="1" lang="zh-CN" altLang="en-US" dirty="0" smtClean="0"/>
              <a:t>值不显著，</a:t>
            </a:r>
            <a:r>
              <a:rPr kumimoji="1" lang="en-US" altLang="zh-CN" dirty="0" smtClean="0"/>
              <a:t>WOE</a:t>
            </a:r>
            <a:r>
              <a:rPr kumimoji="1" lang="zh-CN" altLang="en-US" dirty="0" smtClean="0"/>
              <a:t>也存在正值，因此要检查显著性和正确性。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9378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基于</a:t>
            </a:r>
            <a:r>
              <a:rPr lang="en-US" altLang="zh-CN" dirty="0"/>
              <a:t>LR</a:t>
            </a:r>
            <a:r>
              <a:rPr lang="zh-CN" altLang="zh-CN" dirty="0"/>
              <a:t>模型的评分卡构建工作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逻辑回归模型对变量的</a:t>
            </a:r>
            <a:r>
              <a:rPr kumimoji="1" lang="zh-CN" altLang="en-US" dirty="0" smtClean="0"/>
              <a:t>要求</a:t>
            </a:r>
            <a:r>
              <a:rPr kumimoji="1" lang="zh-CN" altLang="en-US" dirty="0"/>
              <a:t>（续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9" y="1489154"/>
            <a:ext cx="11374629" cy="267943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7459" y="4571620"/>
            <a:ext cx="1127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对上述所有</a:t>
            </a:r>
            <a:r>
              <a:rPr kumimoji="1" lang="en-US" altLang="zh-CN" dirty="0"/>
              <a:t>p</a:t>
            </a:r>
            <a:r>
              <a:rPr kumimoji="1" lang="zh-CN" altLang="en-US" dirty="0"/>
              <a:t>值超过</a:t>
            </a:r>
            <a:r>
              <a:rPr kumimoji="1" lang="en-US" altLang="zh-CN" dirty="0"/>
              <a:t>0.1</a:t>
            </a:r>
            <a:r>
              <a:rPr kumimoji="1" lang="zh-CN" altLang="en-US" dirty="0"/>
              <a:t>的变量单独做一元逻辑回归模型，</a:t>
            </a:r>
            <a:r>
              <a:rPr kumimoji="1" lang="en-US" altLang="zh-CN" dirty="0"/>
              <a:t>p</a:t>
            </a:r>
            <a:r>
              <a:rPr kumimoji="1" lang="zh-CN" altLang="en-US" dirty="0"/>
              <a:t>值全部低于</a:t>
            </a:r>
            <a:r>
              <a:rPr kumimoji="1" lang="en-US" altLang="zh-CN" dirty="0"/>
              <a:t>0.1</a:t>
            </a:r>
            <a:r>
              <a:rPr kumimoji="1" lang="zh-CN" altLang="en-US" dirty="0"/>
              <a:t>，说明不显著的</a:t>
            </a:r>
            <a:r>
              <a:rPr kumimoji="1" lang="en-US" altLang="zh-CN" dirty="0"/>
              <a:t>p</a:t>
            </a:r>
            <a:r>
              <a:rPr kumimoji="1" lang="zh-CN" altLang="en-US" dirty="0"/>
              <a:t>值是由于线性相关性引起的</a:t>
            </a:r>
            <a:r>
              <a:rPr kumimoji="1" lang="zh-CN" altLang="en-US" dirty="0" smtClean="0"/>
              <a:t>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9946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基于</a:t>
            </a:r>
            <a:r>
              <a:rPr lang="en-US" altLang="zh-CN" dirty="0"/>
              <a:t>LR</a:t>
            </a:r>
            <a:r>
              <a:rPr lang="zh-CN" altLang="zh-CN" dirty="0"/>
              <a:t>模型的评分卡构建工作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逻辑回归模型对变量的要求（续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7459" y="4571620"/>
            <a:ext cx="11272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对上述</a:t>
            </a:r>
            <a:r>
              <a:rPr kumimoji="1" lang="zh-CN" altLang="en-US" dirty="0" smtClean="0"/>
              <a:t>所有正系数的</a:t>
            </a:r>
            <a:r>
              <a:rPr kumimoji="1" lang="zh-CN" altLang="en-US" dirty="0"/>
              <a:t>变量单独做一元逻辑回归模型</a:t>
            </a:r>
            <a:r>
              <a:rPr kumimoji="1" lang="zh-CN" altLang="en-US" dirty="0" smtClean="0"/>
              <a:t>，系数全部为</a:t>
            </a:r>
            <a:r>
              <a:rPr kumimoji="1" lang="en-US" altLang="zh-CN" dirty="0" smtClean="0"/>
              <a:t>-1</a:t>
            </a:r>
            <a:r>
              <a:rPr kumimoji="1" lang="zh-CN" altLang="en-US" dirty="0" smtClean="0"/>
              <a:t>。</a:t>
            </a:r>
          </a:p>
          <a:p>
            <a:endParaRPr kumimoji="1" lang="zh-CN" altLang="en-US" dirty="0"/>
          </a:p>
          <a:p>
            <a:r>
              <a:rPr kumimoji="1" lang="zh-CN" altLang="en-US" dirty="0" smtClean="0"/>
              <a:t>思考：</a:t>
            </a:r>
          </a:p>
          <a:p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）为什么上述系数在忽略误差的情况下都为</a:t>
            </a:r>
            <a:r>
              <a:rPr kumimoji="1" lang="en-US" altLang="zh-CN" dirty="0" smtClean="0"/>
              <a:t>-1</a:t>
            </a:r>
            <a:r>
              <a:rPr kumimoji="1" lang="zh-CN" altLang="en-US" dirty="0" smtClean="0"/>
              <a:t>？</a:t>
            </a:r>
          </a:p>
          <a:p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）在一元逻辑回归中，常数项（或称为截距项）有什么含义？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3" y="1546412"/>
            <a:ext cx="11322264" cy="215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72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基于</a:t>
            </a:r>
            <a:r>
              <a:rPr lang="en-US" altLang="zh-CN" dirty="0"/>
              <a:t>LR</a:t>
            </a:r>
            <a:r>
              <a:rPr lang="zh-CN" altLang="zh-CN" dirty="0"/>
              <a:t>模型的评分卡构建工作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59507" y="884279"/>
                <a:ext cx="11471419" cy="582580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kumimoji="1" lang="zh-CN" altLang="en-US" dirty="0" smtClean="0"/>
                  <a:t>特征选择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kumimoji="1" lang="zh-CN" altLang="en-US" sz="2000" dirty="0" smtClean="0"/>
                  <a:t>从上述的单变量回归中可以发现，在</a:t>
                </a:r>
                <a:r>
                  <a:rPr kumimoji="1" lang="en-US" altLang="zh-CN" sz="2000" dirty="0" smtClean="0"/>
                  <a:t>full</a:t>
                </a:r>
                <a:r>
                  <a:rPr kumimoji="1" lang="zh-CN" altLang="en-US" sz="2000" dirty="0" smtClean="0"/>
                  <a:t> </a:t>
                </a:r>
                <a:r>
                  <a:rPr kumimoji="1" lang="en-US" altLang="zh-CN" sz="2000" dirty="0" smtClean="0"/>
                  <a:t>regression</a:t>
                </a:r>
                <a:r>
                  <a:rPr kumimoji="1" lang="zh-CN" altLang="en-US" sz="2000" dirty="0" smtClean="0"/>
                  <a:t>中，不显著、不正确的变量是由于线性相关性引起的。因此需要在做一次变量挑选。变量挑选的目的是为了满足：</a:t>
                </a:r>
              </a:p>
              <a:p>
                <a:pPr marL="514350" indent="-51435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romanUcPeriod"/>
                </a:pPr>
                <a:r>
                  <a:rPr kumimoji="1" lang="zh-CN" altLang="en-US" sz="2000" dirty="0" smtClean="0"/>
                  <a:t>入模变量正确并且显著</a:t>
                </a:r>
              </a:p>
              <a:p>
                <a:pPr marL="514350" indent="-51435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romanUcPeriod"/>
                </a:pPr>
                <a:r>
                  <a:rPr kumimoji="1" lang="zh-CN" altLang="en-US" sz="2000" dirty="0"/>
                  <a:t>入模</a:t>
                </a:r>
                <a:r>
                  <a:rPr kumimoji="1" lang="zh-CN" altLang="en-US" sz="2000" dirty="0" smtClean="0"/>
                  <a:t>变量的“重要性”是最高的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kumimoji="1" lang="zh-CN" altLang="en-US" sz="2000" dirty="0" smtClean="0"/>
                  <a:t>其中，我们可以用</a:t>
                </a:r>
                <a:r>
                  <a:rPr kumimoji="1" lang="en-US" altLang="zh-CN" sz="2000" dirty="0" smtClean="0"/>
                  <a:t>IV</a:t>
                </a:r>
                <a:r>
                  <a:rPr kumimoji="1" lang="zh-CN" altLang="en-US" sz="2000" dirty="0" smtClean="0"/>
                  <a:t>来衡量</a:t>
                </a:r>
                <a:r>
                  <a:rPr kumimoji="1" lang="zh-CN" altLang="en-US" sz="2000" dirty="0"/>
                  <a:t>入模变量</a:t>
                </a:r>
                <a:r>
                  <a:rPr kumimoji="1" lang="zh-CN" altLang="en-US" sz="2000" dirty="0" smtClean="0"/>
                  <a:t>的重要性。</a:t>
                </a:r>
                <a:endParaRPr kumimoji="1" lang="zh-CN" altLang="en-US" sz="2000" dirty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kumimoji="1" lang="zh-CN" altLang="en-US" sz="2000" dirty="0" smtClean="0"/>
                  <a:t>综上，变量挑选的步骤如下：</a:t>
                </a: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kumimoji="1" lang="zh-CN" altLang="en-US" sz="2000" dirty="0" smtClean="0"/>
                  <a:t>将变量根据</a:t>
                </a:r>
                <a:r>
                  <a:rPr kumimoji="1" lang="en-US" altLang="zh-CN" sz="2000" dirty="0" smtClean="0"/>
                  <a:t>IV</a:t>
                </a:r>
                <a:r>
                  <a:rPr kumimoji="1" lang="zh-CN" altLang="en-US" sz="2000" dirty="0" smtClean="0"/>
                  <a:t>进行降序排列，不妨设为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000" b="0" i="1" smtClean="0">
                        <a:latin typeface="Cambria Math" charset="0"/>
                      </a:rPr>
                      <m:t>&gt;</m:t>
                    </m:r>
                    <m:sSub>
                      <m:sSubPr>
                        <m:ctrlPr>
                          <a:rPr kumimoji="1" lang="en-US" altLang="zh-CN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2000" b="0" i="1" smtClean="0">
                        <a:latin typeface="Cambria Math" charset="0"/>
                      </a:rPr>
                      <m:t>&gt;…&gt;</m:t>
                    </m:r>
                    <m:sSub>
                      <m:sSubPr>
                        <m:ctrlPr>
                          <a:rPr kumimoji="1" lang="en-US" altLang="zh-CN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1" lang="en-US" altLang="zh-CN" sz="2000" dirty="0" smtClean="0"/>
                  <a:t>,</a:t>
                </a:r>
                <a:r>
                  <a:rPr kumimoji="1" lang="zh-CN" altLang="en-US" sz="2000" dirty="0" smtClean="0"/>
                  <a:t>其中“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charset="0"/>
                      </a:rPr>
                      <m:t>&gt;</m:t>
                    </m:r>
                  </m:oMath>
                </a14:m>
                <a:r>
                  <a:rPr kumimoji="1" lang="zh-CN" altLang="en-US" sz="2000" dirty="0" smtClean="0"/>
                  <a:t>”代表重要性的次序</a:t>
                </a: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kumimoji="1" lang="zh-CN" altLang="en-US" sz="2000" dirty="0" smtClean="0"/>
                  <a:t>当前的入模变量集合为</a:t>
                </a:r>
                <a:r>
                  <a:rPr kumimoji="1" lang="en-US" altLang="zh-CN" sz="2000" dirty="0" smtClean="0"/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sz="2000" dirty="0" smtClean="0"/>
                  <a:t>}</a:t>
                </a:r>
                <a:endParaRPr kumimoji="1" lang="zh-CN" altLang="en-US" sz="2000" dirty="0" smtClean="0"/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kumimoji="1" lang="zh-CN" altLang="en-US" sz="2000" dirty="0" smtClean="0"/>
                  <a:t>从剩余的变量中挑选第一个变量放入上一步的集合中，建立回归模型。如果该模型的所有的变量都满足</a:t>
                </a:r>
                <a:r>
                  <a:rPr kumimoji="1" lang="en-US" altLang="zh-CN" sz="2000" dirty="0" smtClean="0"/>
                  <a:t>p</a:t>
                </a:r>
                <a:r>
                  <a:rPr kumimoji="1" lang="zh-CN" altLang="en-US" sz="2000" dirty="0" smtClean="0"/>
                  <a:t>值小于阈值、系数为负，则在</a:t>
                </a:r>
                <a:r>
                  <a:rPr kumimoji="1" lang="zh-CN" altLang="en-US" sz="2000" dirty="0"/>
                  <a:t>入模变量</a:t>
                </a:r>
                <a:r>
                  <a:rPr kumimoji="1" lang="zh-CN" altLang="en-US" sz="2000" dirty="0" smtClean="0"/>
                  <a:t>集合中保留该变量，否则剔除</a:t>
                </a:r>
              </a:p>
              <a:p>
                <a:pPr marL="457200" indent="-457200"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kumimoji="1" lang="zh-CN" altLang="en-US" sz="2000" dirty="0" smtClean="0"/>
                  <a:t>遍历所有变量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507" y="884279"/>
                <a:ext cx="11471419" cy="5825803"/>
              </a:xfrm>
              <a:blipFill rotWithShape="0">
                <a:blip r:embed="rId2"/>
                <a:stretch>
                  <a:fillRect l="-850" t="-2301" r="-4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211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基于</a:t>
            </a:r>
            <a:r>
              <a:rPr lang="en-US" altLang="zh-CN" dirty="0"/>
              <a:t>LR</a:t>
            </a:r>
            <a:r>
              <a:rPr lang="zh-CN" altLang="zh-CN" dirty="0"/>
              <a:t>模型的评分卡构建工作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特征</a:t>
            </a:r>
            <a:r>
              <a:rPr kumimoji="1" lang="zh-CN" altLang="en-US" dirty="0" smtClean="0"/>
              <a:t>选择（续）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77" y="1613647"/>
            <a:ext cx="7175500" cy="45593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521951" y="3252631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此时所有变量的符号都为负，且</a:t>
            </a:r>
            <a:r>
              <a:rPr kumimoji="1" lang="en-US" altLang="zh-CN" dirty="0" smtClean="0"/>
              <a:t>p</a:t>
            </a:r>
            <a:r>
              <a:rPr kumimoji="1" lang="zh-CN" altLang="en-US" dirty="0" smtClean="0"/>
              <a:t>值小于阈值</a:t>
            </a:r>
            <a:r>
              <a:rPr kumimoji="1" lang="en-US" altLang="zh-CN" dirty="0" smtClean="0"/>
              <a:t>0.1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178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60111"/>
          </a:xfrm>
        </p:spPr>
        <p:txBody>
          <a:bodyPr/>
          <a:lstStyle/>
          <a:p>
            <a:r>
              <a:rPr lang="zh-CN" altLang="en-US" dirty="0" smtClean="0"/>
              <a:t>课程简介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分类场景中，逻辑回归模型是常用的一类算法。它具有结构简单、可解释性强、输出结果是“软分类”的特点。评分模型多采用这类算法。同时逻辑回归模型也面临一些限制，因此在特征工程阶段我们对输入特征做了相应的调整和约束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7578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尺度化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kumimoji="1" lang="zh-CN" altLang="en-US" dirty="0" smtClean="0"/>
                  <a:t>尺度化</a:t>
                </a:r>
              </a:p>
              <a:p>
                <a:pPr marL="0" indent="0">
                  <a:buNone/>
                </a:pPr>
                <a:r>
                  <a:rPr kumimoji="1" lang="zh-CN" altLang="en-US" sz="2000" dirty="0" smtClean="0"/>
                  <a:t>得到符合要求的逻辑回归模型后，通常还需要将概率转化成分数。分数的单调性与概率相反，即分数越高表明违约的概率越低，信用资质越好。在评分卡模型中，上述过程称为“尺度化”，转换公式为：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charset="0"/>
                        </a:rPr>
                        <m:t>𝑠𝑐𝑜𝑟𝑒</m:t>
                      </m:r>
                      <m:r>
                        <a:rPr kumimoji="1" lang="en-US" altLang="zh-CN" sz="20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000" b="0" i="1" smtClean="0">
                          <a:latin typeface="Cambria Math" charset="0"/>
                        </a:rPr>
                        <m:t>𝐵𝑎𝑠𝑒</m:t>
                      </m:r>
                      <m:r>
                        <a:rPr kumimoji="1" lang="zh-CN" altLang="en-US" sz="2000" b="0" i="1" smtClean="0">
                          <a:latin typeface="Cambria Math" charset="0"/>
                        </a:rPr>
                        <m:t> </m:t>
                      </m:r>
                      <m:r>
                        <a:rPr kumimoji="1" lang="en-US" altLang="zh-CN" sz="2000" b="0" i="1" smtClean="0">
                          <a:latin typeface="Cambria Math" charset="0"/>
                        </a:rPr>
                        <m:t>𝑃𝑜𝑖𝑛𝑡</m:t>
                      </m:r>
                      <m:r>
                        <a:rPr kumimoji="1" lang="en-US" altLang="zh-CN" sz="20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kumimoji="1" lang="bg-BG" altLang="zh-CN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𝑃𝐷𝑂</m:t>
                          </m:r>
                        </m:num>
                        <m:den>
                          <m:func>
                            <m:funcPr>
                              <m:ctrlPr>
                                <a:rPr kumimoji="1" lang="en-US" altLang="zh-CN" sz="20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 b="0" i="0" smtClean="0">
                                  <a:latin typeface="Cambria Math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sz="20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d>
                        <m:dPr>
                          <m:ctrlPr>
                            <a:rPr kumimoji="1" lang="en-US" altLang="zh-CN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kumimoji="1" lang="zh-CN" altLang="en-US" sz="2000" b="0" dirty="0" smtClean="0"/>
              </a:p>
              <a:p>
                <a:pPr marL="0" indent="0">
                  <a:buNone/>
                </a:pPr>
                <a:r>
                  <a:rPr kumimoji="1" lang="zh-CN" altLang="en-US" sz="2000" dirty="0" smtClean="0"/>
                  <a:t>其中，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charset="0"/>
                      </a:rPr>
                      <m:t>𝑦</m:t>
                    </m:r>
                    <m:r>
                      <a:rPr kumimoji="1" lang="en-US" altLang="zh-CN" sz="2000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zh-CN" sz="2000" b="0" i="0" smtClean="0">
                        <a:latin typeface="Cambria Math" charset="0"/>
                      </a:rPr>
                      <m:t>log</m:t>
                    </m:r>
                    <m:r>
                      <a:rPr kumimoji="1" lang="en-US" altLang="zh-CN" sz="2000" b="0" i="1" smtClean="0">
                        <a:latin typeface="Cambria Math" charset="0"/>
                      </a:rPr>
                      <m:t>⁡(</m:t>
                    </m:r>
                    <m:f>
                      <m:fPr>
                        <m:ctrlPr>
                          <a:rPr kumimoji="1" lang="bg-BG" altLang="zh-CN" sz="20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𝑝</m:t>
                        </m:r>
                      </m:num>
                      <m:den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1−</m:t>
                        </m:r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𝑝</m:t>
                        </m:r>
                      </m:den>
                    </m:f>
                    <m:r>
                      <a:rPr kumimoji="1" lang="en-US" altLang="zh-CN" sz="20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en-US" altLang="zh-CN" sz="2000" dirty="0" smtClean="0"/>
                  <a:t>,</a:t>
                </a:r>
                <a:r>
                  <a:rPr kumimoji="1" lang="zh-CN" altLang="en-US" sz="2000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charset="0"/>
                      </a:rPr>
                      <m:t>𝑃𝐷𝑂</m:t>
                    </m:r>
                  </m:oMath>
                </a14:m>
                <a:r>
                  <a:rPr kumimoji="1" lang="en-US" altLang="zh-CN" sz="2000" dirty="0" smtClean="0"/>
                  <a:t>:</a:t>
                </a:r>
                <a:r>
                  <a:rPr kumimoji="1" lang="zh-CN" altLang="en-US" sz="2000" dirty="0" smtClean="0"/>
                  <a:t> </a:t>
                </a:r>
                <a:r>
                  <a:rPr kumimoji="1" lang="en-US" altLang="zh-CN" sz="2000" dirty="0" smtClean="0"/>
                  <a:t>point</a:t>
                </a:r>
                <a:r>
                  <a:rPr kumimoji="1" lang="zh-CN" altLang="en-US" sz="2000" dirty="0" smtClean="0"/>
                  <a:t> </a:t>
                </a:r>
                <a:r>
                  <a:rPr kumimoji="1" lang="en-US" altLang="zh-CN" sz="2000" dirty="0" smtClean="0"/>
                  <a:t>to</a:t>
                </a:r>
                <a:r>
                  <a:rPr kumimoji="1" lang="zh-CN" altLang="en-US" sz="2000" dirty="0" smtClean="0"/>
                  <a:t> </a:t>
                </a:r>
                <a:r>
                  <a:rPr kumimoji="1" lang="en-US" altLang="zh-CN" sz="2000" dirty="0" smtClean="0"/>
                  <a:t>double</a:t>
                </a:r>
                <a:r>
                  <a:rPr kumimoji="1" lang="zh-CN" altLang="en-US" sz="2000" dirty="0" smtClean="0"/>
                  <a:t> </a:t>
                </a:r>
                <a:r>
                  <a:rPr kumimoji="1" lang="en-US" altLang="zh-CN" sz="2000" dirty="0" smtClean="0"/>
                  <a:t>odds</a:t>
                </a:r>
                <a:endParaRPr kumimoji="1" lang="zh-CN" altLang="en-US" sz="2000" dirty="0" smtClean="0"/>
              </a:p>
              <a:p>
                <a:pPr marL="0" indent="0">
                  <a:buNone/>
                </a:pPr>
                <a:r>
                  <a:rPr kumimoji="1" lang="en-US" altLang="zh-CN" sz="2000" b="1" dirty="0" smtClean="0"/>
                  <a:t>PDO</a:t>
                </a:r>
                <a:r>
                  <a:rPr kumimoji="1" lang="zh-CN" altLang="en-US" sz="2000" b="1" dirty="0" smtClean="0"/>
                  <a:t>的作用</a:t>
                </a:r>
              </a:p>
              <a:p>
                <a:pPr marL="0" indent="0">
                  <a:buNone/>
                </a:pPr>
                <a:r>
                  <a:rPr kumimoji="1" lang="zh-CN" altLang="en-US" sz="2000" dirty="0" smtClean="0"/>
                  <a:t>假设当前的好坏比为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bg-BG" altLang="zh-CN" sz="20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1−</m:t>
                        </m:r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𝑝</m:t>
                        </m:r>
                      </m:num>
                      <m:den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𝑝</m:t>
                        </m:r>
                      </m:den>
                    </m:f>
                    <m:r>
                      <a:rPr kumimoji="1" lang="en-US" altLang="zh-CN" sz="20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sz="20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−</m:t>
                        </m:r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𝑦</m:t>
                        </m:r>
                      </m:sup>
                    </m:sSup>
                  </m:oMath>
                </a14:m>
                <a:r>
                  <a:rPr kumimoji="1" lang="en-US" altLang="zh-CN" sz="2000" dirty="0" smtClean="0"/>
                  <a:t>,</a:t>
                </a:r>
                <a:r>
                  <a:rPr kumimoji="1" lang="zh-CN" altLang="en-US" sz="2000" dirty="0" smtClean="0"/>
                  <a:t> 对应的分数为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charset="0"/>
                      </a:rPr>
                      <m:t>𝑠𝑐𝑜𝑟</m:t>
                    </m:r>
                    <m:sSub>
                      <m:sSubPr>
                        <m:ctrlPr>
                          <a:rPr kumimoji="1" lang="en-US" altLang="zh-CN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sz="2000" dirty="0" smtClean="0"/>
                  <a:t>.</a:t>
                </a:r>
                <a:r>
                  <a:rPr kumimoji="1" lang="zh-CN" altLang="en-US" sz="2000" dirty="0" smtClean="0"/>
                  <a:t> </a:t>
                </a:r>
              </a:p>
              <a:p>
                <a:pPr marL="0" indent="0">
                  <a:buNone/>
                </a:pPr>
                <a:r>
                  <a:rPr kumimoji="1" lang="zh-CN" altLang="en-US" sz="2000" dirty="0" smtClean="0"/>
                  <a:t>当好坏比上升一倍时变为</a:t>
                </a:r>
                <a:r>
                  <a:rPr kumimoji="1" lang="en-US" altLang="zh-CN" sz="2000" dirty="0" smtClean="0"/>
                  <a:t>2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charset="0"/>
                      </a:rPr>
                      <m:t>×</m:t>
                    </m:r>
                    <m:f>
                      <m:fPr>
                        <m:ctrlPr>
                          <a:rPr kumimoji="1" lang="bg-BG" altLang="zh-CN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sz="2000" i="1">
                            <a:latin typeface="Cambria Math" charset="0"/>
                          </a:rPr>
                          <m:t>1−</m:t>
                        </m:r>
                        <m:r>
                          <a:rPr kumimoji="1" lang="en-US" altLang="zh-CN" sz="2000" i="1">
                            <a:latin typeface="Cambria Math" charset="0"/>
                          </a:rPr>
                          <m:t>𝑝</m:t>
                        </m:r>
                      </m:num>
                      <m:den>
                        <m:r>
                          <a:rPr kumimoji="1" lang="en-US" altLang="zh-CN" sz="2000" i="1">
                            <a:latin typeface="Cambria Math" charset="0"/>
                          </a:rPr>
                          <m:t>𝑝</m:t>
                        </m:r>
                      </m:den>
                    </m:f>
                    <m:r>
                      <a:rPr kumimoji="1" lang="en-US" altLang="zh-CN" sz="2000" b="0" i="1" smtClean="0">
                        <a:latin typeface="Cambria Math" charset="0"/>
                      </a:rPr>
                      <m:t>=2×</m:t>
                    </m:r>
                    <m:sSup>
                      <m:sSupPr>
                        <m:ctrlPr>
                          <a:rPr kumimoji="1" lang="en-US" altLang="zh-CN" sz="20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−</m:t>
                        </m:r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𝑦</m:t>
                        </m:r>
                      </m:sup>
                    </m:sSup>
                    <m:r>
                      <a:rPr kumimoji="1" lang="en-US" altLang="zh-CN" sz="20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sz="20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𝑙𝑛</m:t>
                        </m:r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2−</m:t>
                        </m:r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𝑦</m:t>
                        </m:r>
                      </m:sup>
                    </m:sSup>
                    <m:r>
                      <a:rPr kumimoji="1" lang="en-US" altLang="zh-CN" sz="20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sz="20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−</m:t>
                        </m:r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𝑦</m:t>
                        </m:r>
                        <m:r>
                          <a:rPr kumimoji="1" lang="zh-CN" altLang="en-US" sz="2000" b="0" i="1" smtClean="0">
                            <a:latin typeface="Cambria Math" charset="0"/>
                          </a:rPr>
                          <m:t>‘</m:t>
                        </m:r>
                      </m:sup>
                    </m:sSup>
                  </m:oMath>
                </a14:m>
                <a:r>
                  <a:rPr kumimoji="1" lang="en-US" altLang="zh-CN" sz="2000" dirty="0" smtClean="0"/>
                  <a:t>, </a:t>
                </a:r>
                <a:r>
                  <a:rPr kumimoji="1" lang="zh-CN" altLang="en-US" sz="2000" dirty="0" smtClean="0"/>
                  <a:t>即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charset="0"/>
                      </a:rPr>
                      <m:t>𝑦</m:t>
                    </m:r>
                    <m:r>
                      <a:rPr kumimoji="1" lang="zh-CN" altLang="en-US" sz="2000" i="1">
                        <a:latin typeface="Cambria Math" charset="0"/>
                      </a:rPr>
                      <m:t>‘</m:t>
                    </m:r>
                  </m:oMath>
                </a14:m>
                <a:r>
                  <a:rPr kumimoji="1" lang="en-US" altLang="zh-CN" sz="2000" dirty="0" smtClean="0"/>
                  <a:t>=y-ln2,</a:t>
                </a:r>
                <a:r>
                  <a:rPr kumimoji="1" lang="zh-CN" altLang="en-US" sz="2000" dirty="0" smtClean="0"/>
                  <a:t> 此时分数变为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charset="0"/>
                        </a:rPr>
                        <m:t>𝑠𝑐𝑜𝑟</m:t>
                      </m:r>
                      <m:sSub>
                        <m:sSubPr>
                          <m:ctrlPr>
                            <a:rPr kumimoji="1"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𝐵𝑎𝑠𝑒</m:t>
                      </m:r>
                      <m:r>
                        <a:rPr kumimoji="1" lang="zh-CN" altLang="en-US" sz="2000" i="1">
                          <a:latin typeface="Cambria Math" charset="0"/>
                        </a:rPr>
                        <m:t> 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𝑃𝑜𝑖𝑛𝑡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kumimoji="1" lang="bg-BG" altLang="zh-CN" sz="2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000" i="1">
                              <a:latin typeface="Cambria Math" charset="0"/>
                            </a:rPr>
                            <m:t>𝑃𝐷𝑂</m:t>
                          </m:r>
                        </m:num>
                        <m:den>
                          <m:func>
                            <m:func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>
                                  <a:latin typeface="Cambria Math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d>
                        <m:d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𝑦</m:t>
                          </m:r>
                          <m:r>
                            <a:rPr kumimoji="1" lang="zh-CN" altLang="en-US" sz="2000" b="0" i="1" smtClean="0">
                              <a:latin typeface="Cambria Math" charset="0"/>
                            </a:rPr>
                            <m:t>‘</m:t>
                          </m:r>
                        </m:e>
                      </m:d>
                      <m:r>
                        <a:rPr kumimoji="1" lang="en-US" altLang="zh-CN" sz="20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000" b="0" i="1" smtClean="0">
                          <a:latin typeface="Cambria Math" charset="0"/>
                        </a:rPr>
                        <m:t>𝐵𝑎𝑠𝑒</m:t>
                      </m:r>
                      <m:r>
                        <a:rPr kumimoji="1" lang="zh-CN" altLang="en-US" sz="2000" b="0" i="1" smtClean="0">
                          <a:latin typeface="Cambria Math" charset="0"/>
                        </a:rPr>
                        <m:t> </m:t>
                      </m:r>
                      <m:r>
                        <a:rPr kumimoji="1" lang="en-US" altLang="zh-CN" sz="2000" b="0" i="1" smtClean="0">
                          <a:latin typeface="Cambria Math" charset="0"/>
                        </a:rPr>
                        <m:t>𝑃𝑜𝑖𝑛𝑡</m:t>
                      </m:r>
                      <m:r>
                        <a:rPr kumimoji="1" lang="en-US" altLang="zh-CN" sz="20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kumimoji="1" lang="bg-BG" altLang="zh-CN" sz="2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000" i="1">
                              <a:latin typeface="Cambria Math" charset="0"/>
                            </a:rPr>
                            <m:t>𝑃𝐷𝑂</m:t>
                          </m:r>
                        </m:num>
                        <m:den>
                          <m:func>
                            <m:func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>
                                  <a:latin typeface="Cambria Math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d>
                        <m:dPr>
                          <m:ctrlPr>
                            <a:rPr kumimoji="1" lang="en-US" altLang="zh-CN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𝑙𝑛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2−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zh-CN" sz="20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000" b="0" i="1" smtClean="0">
                          <a:latin typeface="Cambria Math" charset="0"/>
                        </a:rPr>
                        <m:t>𝑠𝑐𝑜𝑟</m:t>
                      </m:r>
                      <m:sSub>
                        <m:sSubPr>
                          <m:ctrlPr>
                            <a:rPr kumimoji="1"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charset="0"/>
                        </a:rPr>
                        <m:t>+</m:t>
                      </m:r>
                      <m:r>
                        <a:rPr kumimoji="1" lang="en-US" altLang="zh-CN" sz="2000" b="0" i="1" smtClean="0">
                          <a:latin typeface="Cambria Math" charset="0"/>
                        </a:rPr>
                        <m:t>𝑃𝐷𝑂</m:t>
                      </m:r>
                    </m:oMath>
                  </m:oMathPara>
                </a14:m>
                <a:endParaRPr kumimoji="1" lang="zh-CN" altLang="en-US" sz="2000" dirty="0" smtClean="0"/>
              </a:p>
              <a:p>
                <a:pPr marL="0" indent="0">
                  <a:buNone/>
                </a:pPr>
                <a:r>
                  <a:rPr kumimoji="1" lang="zh-CN" altLang="en-US" sz="2000" dirty="0" smtClean="0"/>
                  <a:t>因此，</a:t>
                </a:r>
                <a:r>
                  <a:rPr kumimoji="1" lang="en-US" altLang="zh-CN" sz="2000" dirty="0" smtClean="0"/>
                  <a:t>PDO</a:t>
                </a:r>
                <a:r>
                  <a:rPr kumimoji="1" lang="zh-CN" altLang="en-US" sz="2000" dirty="0" smtClean="0"/>
                  <a:t>的含义即为，当好坏比上升</a:t>
                </a:r>
                <a:r>
                  <a:rPr kumimoji="1" lang="en-US" altLang="zh-CN" sz="2000" dirty="0" smtClean="0"/>
                  <a:t>1</a:t>
                </a:r>
                <a:r>
                  <a:rPr kumimoji="1" lang="zh-CN" altLang="en-US" sz="2000" dirty="0" smtClean="0"/>
                  <a:t>倍时，分数上升</a:t>
                </a:r>
                <a:r>
                  <a:rPr kumimoji="1" lang="en-US" altLang="zh-CN" sz="2000" dirty="0" smtClean="0"/>
                  <a:t>PDO</a:t>
                </a:r>
                <a:r>
                  <a:rPr kumimoji="1" lang="zh-CN" altLang="en-US" sz="2000" dirty="0" smtClean="0"/>
                  <a:t>个单位。</a:t>
                </a:r>
              </a:p>
              <a:p>
                <a:pPr marL="0" indent="0">
                  <a:buNone/>
                </a:pPr>
                <a:r>
                  <a:rPr kumimoji="1" lang="en-US" altLang="zh-CN" sz="2000" b="1" dirty="0" smtClean="0"/>
                  <a:t>Base</a:t>
                </a:r>
                <a:r>
                  <a:rPr kumimoji="1" lang="zh-CN" altLang="en-US" sz="2000" b="1" dirty="0" smtClean="0"/>
                  <a:t> </a:t>
                </a:r>
                <a:r>
                  <a:rPr kumimoji="1" lang="en-US" altLang="zh-CN" sz="2000" b="1" dirty="0" smtClean="0"/>
                  <a:t>Point</a:t>
                </a:r>
                <a:r>
                  <a:rPr kumimoji="1" lang="zh-CN" altLang="en-US" sz="2000" b="1" dirty="0" smtClean="0"/>
                  <a:t>的选择</a:t>
                </a:r>
              </a:p>
              <a:p>
                <a:pPr marL="0" indent="0">
                  <a:buNone/>
                </a:pPr>
                <a:r>
                  <a:rPr kumimoji="1" lang="zh-CN" altLang="en-US" sz="2000" dirty="0" smtClean="0"/>
                  <a:t>要满足所有的评分的取值为正。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50" t="-16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3559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尺度化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评分分布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53" y="1435608"/>
            <a:ext cx="9454896" cy="542239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12341" y="14356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评分分布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5982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8712"/>
            <a:ext cx="12192000" cy="660111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更多商业智能</a:t>
            </a:r>
            <a:r>
              <a:rPr lang="en-US" altLang="zh-CN" dirty="0" smtClean="0"/>
              <a:t>BI</a:t>
            </a:r>
            <a:r>
              <a:rPr lang="zh-CN" altLang="en-US" dirty="0" smtClean="0"/>
              <a:t>和大数据精品</a:t>
            </a:r>
            <a:r>
              <a:rPr lang="zh-CN" altLang="en-US" dirty="0"/>
              <a:t>视频尽</a:t>
            </a:r>
            <a:r>
              <a:rPr lang="zh-CN" altLang="en-US" dirty="0" smtClean="0"/>
              <a:t>在 </a:t>
            </a:r>
            <a:r>
              <a:rPr lang="en-US" altLang="zh-CN" dirty="0" smtClean="0"/>
              <a:t> www.hellobi.com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614387" y="3768514"/>
            <a:ext cx="13777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Hadoop</a:t>
            </a:r>
            <a:endParaRPr lang="en-US" sz="2400" u="none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398733" y="3884783"/>
            <a:ext cx="10141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Hive</a:t>
            </a:r>
            <a:endParaRPr lang="en-US" sz="2400" u="none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952504" y="4217148"/>
            <a:ext cx="16478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Tableau</a:t>
            </a:r>
            <a:endParaRPr lang="en-US" sz="2400" u="none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905799" y="5151454"/>
            <a:ext cx="22738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u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数据科学家</a:t>
            </a:r>
            <a:endParaRPr lang="en-US" sz="2800" u="none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438313" y="5698187"/>
            <a:ext cx="16043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PowerBI</a:t>
            </a:r>
            <a:endParaRPr lang="en-US" sz="2800" u="none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602939" y="4731621"/>
            <a:ext cx="16315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BIEE</a:t>
            </a:r>
            <a:endParaRPr lang="en-US" sz="2400" u="none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509652" y="931066"/>
            <a:ext cx="2207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u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BI</a:t>
            </a:r>
            <a:r>
              <a:rPr lang="zh-CN" altLang="en-US" sz="2400" u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、商业智能</a:t>
            </a:r>
            <a:endParaRPr lang="en-US" sz="2400" u="none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815011" y="1805347"/>
            <a:ext cx="19228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数据分析师</a:t>
            </a:r>
            <a:endParaRPr lang="en-US" sz="2400" u="none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0580157" y="2231476"/>
            <a:ext cx="14000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endParaRPr lang="en-US" sz="2400" u="none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417228" y="2294781"/>
            <a:ext cx="11030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语言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sz="2400" u="none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815011" y="2679883"/>
            <a:ext cx="14651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机器学习</a:t>
            </a:r>
            <a:endParaRPr lang="en-US" sz="2400" u="none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0751556" y="1357845"/>
            <a:ext cx="12286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大数据</a:t>
            </a:r>
            <a:endParaRPr lang="en-US" sz="2400" u="none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319992" y="3346705"/>
            <a:ext cx="1729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u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人工智能</a:t>
            </a:r>
            <a:endParaRPr lang="en-US" sz="2400" u="none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0418727" y="3030007"/>
            <a:ext cx="15615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</a:t>
            </a:r>
            <a:endParaRPr lang="en-US" sz="2400" u="none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Rectangle 25"/>
          <p:cNvSpPr/>
          <p:nvPr/>
        </p:nvSpPr>
        <p:spPr>
          <a:xfrm>
            <a:off x="9319992" y="1392731"/>
            <a:ext cx="14315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u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数据挖掘</a:t>
            </a:r>
            <a:endParaRPr lang="en-US" sz="2400" u="none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Rectangle 14"/>
          <p:cNvSpPr/>
          <p:nvPr/>
        </p:nvSpPr>
        <p:spPr>
          <a:xfrm>
            <a:off x="10776416" y="4744893"/>
            <a:ext cx="12038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ETL</a:t>
            </a:r>
            <a:endParaRPr lang="en-US" sz="2400" u="none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69" y="1080721"/>
            <a:ext cx="2941200" cy="166055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406" y="1080721"/>
            <a:ext cx="2941200" cy="165873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5" y="2779500"/>
            <a:ext cx="2941200" cy="1660553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406" y="2779500"/>
            <a:ext cx="2941200" cy="1660553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69" y="4490346"/>
            <a:ext cx="2941200" cy="1660553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5" y="4490346"/>
            <a:ext cx="2941200" cy="1660553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406" y="4490346"/>
            <a:ext cx="2941200" cy="166055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4" y="1080952"/>
            <a:ext cx="2933137" cy="1656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05" y="2776615"/>
            <a:ext cx="2933137" cy="16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3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86953" y="2567400"/>
            <a:ext cx="6790765" cy="2311641"/>
          </a:xfrm>
        </p:spPr>
        <p:txBody>
          <a:bodyPr>
            <a:normAutofit/>
          </a:bodyPr>
          <a:lstStyle/>
          <a:p>
            <a:pPr lvl="0">
              <a:spcBef>
                <a:spcPts val="1800"/>
              </a:spcBef>
              <a:spcAft>
                <a:spcPts val="1800"/>
              </a:spcAft>
              <a:buFont typeface="Wingdings" charset="2"/>
              <a:buChar char="l"/>
            </a:pPr>
            <a:r>
              <a:rPr lang="zh-CN" altLang="en-US" sz="2400" dirty="0" smtClean="0"/>
              <a:t>逻辑回归</a:t>
            </a:r>
            <a:r>
              <a:rPr lang="zh-CN" altLang="zh-CN" sz="2400" dirty="0" smtClean="0"/>
              <a:t>模型</a:t>
            </a:r>
            <a:r>
              <a:rPr lang="zh-CN" altLang="zh-CN" sz="2400" dirty="0"/>
              <a:t>的基本概念</a:t>
            </a:r>
          </a:p>
          <a:p>
            <a:pPr lvl="0">
              <a:spcBef>
                <a:spcPts val="1800"/>
              </a:spcBef>
              <a:spcAft>
                <a:spcPts val="1800"/>
              </a:spcAft>
              <a:buFont typeface="Wingdings" charset="2"/>
              <a:buChar char="l"/>
            </a:pPr>
            <a:r>
              <a:rPr lang="zh-CN" altLang="zh-CN" sz="2400" dirty="0" smtClean="0"/>
              <a:t>基于</a:t>
            </a:r>
            <a:r>
              <a:rPr lang="zh-CN" altLang="en-US" sz="2400" dirty="0"/>
              <a:t>逻辑回归</a:t>
            </a:r>
            <a:r>
              <a:rPr lang="zh-CN" altLang="zh-CN" sz="2400" dirty="0" smtClean="0"/>
              <a:t>模型</a:t>
            </a:r>
            <a:r>
              <a:rPr lang="zh-CN" altLang="zh-CN" sz="2400" dirty="0"/>
              <a:t>的评分卡构建工作</a:t>
            </a:r>
          </a:p>
          <a:p>
            <a:pPr lvl="0">
              <a:spcBef>
                <a:spcPts val="1800"/>
              </a:spcBef>
              <a:spcAft>
                <a:spcPts val="1800"/>
              </a:spcAft>
              <a:buFont typeface="Wingdings" charset="2"/>
              <a:buChar char="l"/>
            </a:pPr>
            <a:r>
              <a:rPr lang="zh-CN" altLang="en-US" sz="2400" dirty="0" smtClean="0"/>
              <a:t>尺度化</a:t>
            </a:r>
            <a:endParaRPr lang="zh-CN" altLang="zh-CN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1586753" y="2999946"/>
            <a:ext cx="7489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smtClean="0"/>
              <a:t>目</a:t>
            </a:r>
          </a:p>
          <a:p>
            <a:r>
              <a:rPr kumimoji="1" lang="zh-CN" altLang="en-US" sz="4400" dirty="0" smtClean="0"/>
              <a:t>录</a:t>
            </a:r>
            <a:endParaRPr kumimoji="1" lang="zh-CN" altLang="en-US" sz="4400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832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/>
              <a:t>逻辑回归</a:t>
            </a:r>
            <a:r>
              <a:rPr lang="zh-CN" altLang="zh-CN" dirty="0"/>
              <a:t>模型的基本</a:t>
            </a:r>
            <a:r>
              <a:rPr lang="zh-CN" altLang="zh-CN" dirty="0" smtClean="0"/>
              <a:t>概念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伯努利概型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kumimoji="1" lang="zh-CN" altLang="en-US" sz="2000" dirty="0" smtClean="0"/>
                  <a:t>在分类模型中，目标变量是离散、无序型的变量。例如，违约预测模型中的目标变量（也称为标签）是</a:t>
                </a:r>
                <a:r>
                  <a:rPr kumimoji="1" lang="en-US" altLang="zh-CN" sz="2000" dirty="0" smtClean="0"/>
                  <a:t>{</a:t>
                </a:r>
                <a:r>
                  <a:rPr kumimoji="1" lang="zh-CN" altLang="en-US" sz="2000" dirty="0" smtClean="0"/>
                  <a:t>违约，非违约</a:t>
                </a:r>
                <a:r>
                  <a:rPr kumimoji="1" lang="en-US" altLang="zh-CN" sz="2000" dirty="0" smtClean="0"/>
                  <a:t>}</a:t>
                </a:r>
                <a:r>
                  <a:rPr kumimoji="1" lang="zh-CN" altLang="en-US" sz="2000" dirty="0" smtClean="0"/>
                  <a:t>。线性回归模型无法对这类标签进行建模，因为线性</a:t>
                </a:r>
                <a:r>
                  <a:rPr kumimoji="1" lang="zh-CN" altLang="en-US" sz="2000" dirty="0"/>
                  <a:t>回归</a:t>
                </a:r>
                <a:r>
                  <a:rPr kumimoji="1" lang="zh-CN" altLang="en-US" sz="2000" dirty="0" smtClean="0"/>
                  <a:t>模型的结果的取值空间是整个实数空间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kumimoji="1" lang="en-US" altLang="zh-CN" sz="2000" dirty="0" smtClean="0"/>
                  <a:t>.</a:t>
                </a:r>
                <a:r>
                  <a:rPr kumimoji="1" lang="zh-CN" altLang="en-US" sz="2000" dirty="0" smtClean="0"/>
                  <a:t>对于分类模型而言，我们建模的对象是每个类别在某条样本上出现的概率。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kumimoji="1" lang="zh-CN" altLang="en-US" sz="2000" b="1" dirty="0" smtClean="0"/>
                  <a:t>伯努利概型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kumimoji="1" lang="zh-CN" altLang="en-US" sz="2000" dirty="0" smtClean="0"/>
                  <a:t>某个事件有“发生”与“不发生”两种互斥的状态。假设该事件发生的概率为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charset="0"/>
                      </a:rPr>
                      <m:t>𝑝</m:t>
                    </m:r>
                  </m:oMath>
                </a14:m>
                <a:r>
                  <a:rPr kumimoji="1" lang="en-US" altLang="zh-CN" sz="2000" dirty="0" smtClean="0"/>
                  <a:t>,</a:t>
                </a:r>
                <a:r>
                  <a:rPr kumimoji="1" lang="zh-CN" altLang="en-US" sz="2000" dirty="0" smtClean="0"/>
                  <a:t>不发生的概率即为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charset="0"/>
                      </a:rPr>
                      <m:t>1−</m:t>
                    </m:r>
                    <m:r>
                      <a:rPr kumimoji="1" lang="en-US" altLang="zh-CN" sz="2000" b="0" i="1" smtClean="0">
                        <a:latin typeface="Cambria Math" charset="0"/>
                      </a:rPr>
                      <m:t>𝑝</m:t>
                    </m:r>
                  </m:oMath>
                </a14:m>
                <a:r>
                  <a:rPr kumimoji="1" lang="en-US" altLang="zh-CN" sz="2000" dirty="0" smtClean="0"/>
                  <a:t>.</a:t>
                </a:r>
                <a:r>
                  <a:rPr kumimoji="1" lang="zh-CN" altLang="en-US" sz="2000" dirty="0" smtClean="0"/>
                  <a:t>我们用</a:t>
                </a:r>
                <a:r>
                  <a:rPr kumimoji="1" lang="en-US" altLang="zh-CN" sz="2000" dirty="0" smtClean="0"/>
                  <a:t>1</a:t>
                </a:r>
                <a:r>
                  <a:rPr kumimoji="1" lang="zh-CN" altLang="en-US" sz="2000" dirty="0" smtClean="0"/>
                  <a:t>和</a:t>
                </a:r>
                <a:r>
                  <a:rPr kumimoji="1" lang="en-US" altLang="zh-CN" sz="2000" dirty="0" smtClean="0"/>
                  <a:t>0</a:t>
                </a:r>
                <a:r>
                  <a:rPr kumimoji="1" lang="zh-CN" altLang="en-US" sz="2000" dirty="0" smtClean="0"/>
                  <a:t>表示事件的发生与不发生，则有：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000" b="0" i="0" smtClean="0">
                          <a:latin typeface="Cambria Math" charset="0"/>
                        </a:rPr>
                        <m:t>Pr</m:t>
                      </m:r>
                      <m:r>
                        <a:rPr kumimoji="1" lang="en-US" altLang="zh-CN" sz="2000" b="0" i="1" smtClean="0">
                          <a:latin typeface="Cambria Math" charset="0"/>
                        </a:rPr>
                        <m:t>⁡(</m:t>
                      </m:r>
                      <m:r>
                        <a:rPr kumimoji="1" lang="en-US" altLang="zh-CN" sz="2000" b="0" i="1" smtClean="0">
                          <a:latin typeface="Cambria Math" charset="0"/>
                        </a:rPr>
                        <m:t>𝑌</m:t>
                      </m:r>
                      <m:r>
                        <a:rPr kumimoji="1" lang="en-US" altLang="zh-CN" sz="20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000" b="0" i="1" smtClean="0">
                          <a:latin typeface="Cambria Math" charset="0"/>
                        </a:rPr>
                        <m:t>𝑦</m:t>
                      </m:r>
                      <m:r>
                        <a:rPr kumimoji="1" lang="en-US" altLang="zh-CN" sz="2000" b="0" i="1" smtClean="0">
                          <a:latin typeface="Cambria Math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cs-CZ" altLang="zh-CN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cs-CZ" altLang="zh-CN" sz="2000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1−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zh-CN" sz="2000" dirty="0" smtClean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kumimoji="1" lang="zh-CN" altLang="en-US" sz="2000" dirty="0" smtClean="0"/>
                  <a:t>可以统一成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sz="20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  <m:r>
                        <a:rPr kumimoji="1" lang="en-US" altLang="zh-CN" sz="20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0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sz="20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1−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𝑦</m:t>
                          </m:r>
                        </m:sup>
                      </m:sSup>
                    </m:oMath>
                  </m:oMathPara>
                </a14:m>
                <a:endParaRPr kumimoji="1" lang="zh-CN" altLang="en-US" sz="2000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56" t="-19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990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逻辑回归</a:t>
            </a:r>
            <a:r>
              <a:rPr lang="zh-CN" altLang="zh-CN" dirty="0"/>
              <a:t>模型的基本概念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逻辑回归模型与</a:t>
                </a:r>
                <a:r>
                  <a:rPr kumimoji="1" lang="en-US" altLang="zh-CN" dirty="0"/>
                  <a:t>logistic</a:t>
                </a:r>
                <a:r>
                  <a:rPr kumimoji="1" lang="zh-CN" altLang="en-US" dirty="0"/>
                  <a:t>变换</a:t>
                </a:r>
                <a:endParaRPr kumimoji="1" lang="zh-CN" altLang="en-US" dirty="0" smtClean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kumimoji="1" lang="zh-CN" altLang="en-US" sz="2000" dirty="0" smtClean="0"/>
                  <a:t>在违约预测场景中，单个个体的违约事件可以看成</a:t>
                </a:r>
                <a:r>
                  <a:rPr kumimoji="1" lang="zh-CN" altLang="en-US" sz="2000" dirty="0"/>
                  <a:t>伯努利</a:t>
                </a:r>
                <a:r>
                  <a:rPr kumimoji="1" lang="zh-CN" altLang="en-US" sz="2000" dirty="0" smtClean="0"/>
                  <a:t>概型：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charset="0"/>
                        </a:rPr>
                        <m:t>𝑝𝑟</m:t>
                      </m:r>
                      <m:d>
                        <m:dPr>
                          <m:ctrlPr>
                            <a:rPr kumimoji="1" lang="en-US" altLang="zh-CN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000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sz="20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kumimoji="1"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  <m:sSup>
                        <m:sSupPr>
                          <m:ctrlPr>
                            <a:rPr kumimoji="1" lang="en-US" altLang="zh-CN" sz="20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kumimoji="1" lang="zh-CN" altLang="en-US" sz="2000" dirty="0" smtClean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kumimoji="1" lang="zh-CN" altLang="en-US" sz="2000" dirty="0" smtClean="0"/>
                  <a:t>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sz="2000" dirty="0" smtClean="0"/>
                  <a:t>即是我们需要预测的目标。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kumimoji="1" lang="zh-CN" altLang="en-US" sz="2000" b="1" dirty="0" smtClean="0"/>
                  <a:t>如果对概率做拟合？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kumimoji="1" lang="zh-CN" altLang="en-US" sz="2000" dirty="0" smtClean="0"/>
                  <a:t>概率的取值范围是</a:t>
                </a:r>
                <a:r>
                  <a:rPr kumimoji="1" lang="en-US" altLang="zh-CN" sz="2000" dirty="0" smtClean="0"/>
                  <a:t>0~1.</a:t>
                </a:r>
                <a:r>
                  <a:rPr kumimoji="1" lang="zh-CN" altLang="en-US" sz="2000" dirty="0" smtClean="0"/>
                  <a:t>如前所述，线性回归的目标变量的取值空间是整个实数空间，因此不适合用线性回归模型做预测。引入</a:t>
                </a:r>
                <a:r>
                  <a:rPr kumimoji="1" lang="zh-CN" altLang="en-US" sz="2000" dirty="0"/>
                  <a:t>下面的</a:t>
                </a:r>
                <a:r>
                  <a:rPr kumimoji="1" lang="en-US" altLang="zh-CN" sz="2000" dirty="0"/>
                  <a:t>logistic</a:t>
                </a:r>
                <a:r>
                  <a:rPr kumimoji="1" lang="zh-CN" altLang="en-US" sz="2000" dirty="0"/>
                  <a:t>变换（也称为</a:t>
                </a:r>
                <a:r>
                  <a:rPr kumimoji="1" lang="en-US" altLang="zh-CN" sz="2000" dirty="0"/>
                  <a:t>sigmoid</a:t>
                </a:r>
                <a:r>
                  <a:rPr kumimoji="1" lang="zh-CN" altLang="en-US" sz="2000" dirty="0"/>
                  <a:t>函数</a:t>
                </a:r>
                <a:r>
                  <a:rPr kumimoji="1" lang="zh-CN" altLang="en-US" sz="2000" dirty="0" smtClean="0"/>
                  <a:t>），能够是的拟合的目标函数的取值范围限定在</a:t>
                </a:r>
                <a:r>
                  <a:rPr kumimoji="1" lang="en-US" altLang="zh-CN" sz="2000" dirty="0" smtClean="0"/>
                  <a:t>0~1</a:t>
                </a:r>
                <a:r>
                  <a:rPr kumimoji="1" lang="zh-CN" altLang="en-US" sz="2000" dirty="0" smtClean="0"/>
                  <a:t>：</a:t>
                </a:r>
                <a:endParaRPr kumimoji="1" lang="zh-CN" altLang="en-US" sz="2000" dirty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0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bg-BG" altLang="zh-CN" sz="2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000" i="1">
                              <a:latin typeface="Cambria Math" charset="0"/>
                            </a:rPr>
                            <m:t>𝑒𝑥𝑝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CN" sz="2000" i="1">
                              <a:latin typeface="Cambria Math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kumimoji="1" lang="en-US" altLang="zh-CN" sz="2000">
                              <a:latin typeface="Cambria Math" charset="0"/>
                            </a:rPr>
                            <m:t>exp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⁡(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zh-CN" altLang="en-US" sz="2000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56" t="-1925" r="-3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117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逻辑回归</a:t>
            </a:r>
            <a:r>
              <a:rPr lang="zh-CN" altLang="zh-CN" dirty="0"/>
              <a:t>模型的基本概念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逻辑回归模型与</a:t>
                </a:r>
                <a:r>
                  <a:rPr kumimoji="1" lang="en-US" altLang="zh-CN" dirty="0"/>
                  <a:t>logistic</a:t>
                </a:r>
                <a:r>
                  <a:rPr kumimoji="1" lang="zh-CN" altLang="en-US" dirty="0" smtClean="0"/>
                  <a:t>变换</a:t>
                </a:r>
                <a:r>
                  <a:rPr kumimoji="1" lang="en-US" altLang="zh-CN" dirty="0" smtClean="0"/>
                  <a:t>(</a:t>
                </a:r>
                <a:r>
                  <a:rPr kumimoji="1" lang="zh-CN" altLang="en-US" dirty="0"/>
                  <a:t>续</a:t>
                </a:r>
                <a:r>
                  <a:rPr kumimoji="1" lang="en-US" altLang="zh-CN" dirty="0"/>
                  <a:t>)</a:t>
                </a:r>
                <a:endParaRPr kumimoji="1" lang="zh-CN" altLang="en-US" dirty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zh-CN" altLang="en-US" sz="2000" dirty="0"/>
                  <a:t>的特点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  <a:buFont typeface="Wingdings" charset="2"/>
                  <a:buChar char="Ø"/>
                </a:pPr>
                <a:r>
                  <a:rPr kumimoji="1" lang="zh-CN" altLang="en-US" sz="2000" dirty="0"/>
                  <a:t>单调性，即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1" lang="en-US" altLang="zh-CN" sz="2000" i="1">
                        <a:latin typeface="Cambria Math" charset="0"/>
                      </a:rPr>
                      <m:t>&gt;</m:t>
                    </m:r>
                    <m:r>
                      <a:rPr kumimoji="1" lang="en-US" altLang="zh-CN" sz="20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kumimoji="1" lang="en-US" altLang="zh-CN" sz="2000" i="1">
                        <a:latin typeface="Cambria Math" charset="0"/>
                      </a:rPr>
                      <m:t> </m:t>
                    </m:r>
                    <m:r>
                      <a:rPr kumimoji="1" lang="en-US" altLang="zh-CN" sz="2000" i="1">
                        <a:latin typeface="Cambria Math" charset="0"/>
                      </a:rPr>
                      <m:t>𝑖𝑓</m:t>
                    </m:r>
                    <m:r>
                      <a:rPr kumimoji="1" lang="en-US" altLang="zh-CN" sz="2000" i="1">
                        <a:latin typeface="Cambria Math" charset="0"/>
                      </a:rPr>
                      <m:t> </m:t>
                    </m:r>
                    <m:r>
                      <a:rPr kumimoji="1" lang="en-US" altLang="zh-CN" sz="2000" i="1">
                        <a:latin typeface="Cambria Math" charset="0"/>
                      </a:rPr>
                      <m:t>𝑎𝑛𝑑</m:t>
                    </m:r>
                    <m:r>
                      <a:rPr kumimoji="1" lang="en-US" altLang="zh-CN" sz="2000" i="1">
                        <a:latin typeface="Cambria Math" charset="0"/>
                      </a:rPr>
                      <m:t> </m:t>
                    </m:r>
                    <m:r>
                      <a:rPr kumimoji="1" lang="en-US" altLang="zh-CN" sz="2000" i="1">
                        <a:latin typeface="Cambria Math" charset="0"/>
                      </a:rPr>
                      <m:t>𝑜𝑛𝑙𝑦</m:t>
                    </m:r>
                    <m:r>
                      <a:rPr kumimoji="1" lang="en-US" altLang="zh-CN" sz="2000" i="1">
                        <a:latin typeface="Cambria Math" charset="0"/>
                      </a:rPr>
                      <m:t> </m:t>
                    </m:r>
                    <m:r>
                      <a:rPr kumimoji="1" lang="en-US" altLang="zh-CN" sz="2000" i="1">
                        <a:latin typeface="Cambria Math" charset="0"/>
                      </a:rPr>
                      <m:t>𝑖𝑓</m:t>
                    </m:r>
                    <m:r>
                      <a:rPr kumimoji="1" lang="en-US" altLang="zh-CN" sz="2000" i="1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sz="2000" dirty="0"/>
                  <a:t>&gt;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kumimoji="1" lang="zh-CN" altLang="en-US" sz="2000" dirty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  <a:buFont typeface="Wingdings" charset="2"/>
                  <a:buChar char="Ø"/>
                </a:pPr>
                <a:r>
                  <a:rPr kumimoji="1" lang="zh-CN" altLang="en-US" sz="2000" dirty="0"/>
                  <a:t>有界性，即</a:t>
                </a:r>
                <a14:m>
                  <m:oMath xmlns:m="http://schemas.openxmlformats.org/officeDocument/2006/math">
                    <m:r>
                      <a:rPr kumimoji="1" lang="en-US" altLang="zh-CN" sz="2000">
                        <a:latin typeface="Cambria Math" charset="0"/>
                      </a:rPr>
                      <m:t>0&lt;</m:t>
                    </m:r>
                    <m:r>
                      <a:rPr kumimoji="1" lang="en-US" altLang="zh-CN" sz="20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2000" i="1">
                        <a:latin typeface="Cambria Math" charset="0"/>
                      </a:rPr>
                      <m:t>&lt;1</m:t>
                    </m:r>
                    <m:r>
                      <m:rPr>
                        <m:sty m:val="p"/>
                      </m:rPr>
                      <a:rPr kumimoji="1" lang="en-US" altLang="zh-CN" sz="2000">
                        <a:latin typeface="Cambria Math" charset="0"/>
                      </a:rPr>
                      <m:t>for</m:t>
                    </m:r>
                    <m:r>
                      <a:rPr kumimoji="1" lang="en-US" altLang="zh-CN" sz="200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sz="2000">
                        <a:latin typeface="Cambria Math" charset="0"/>
                      </a:rPr>
                      <m:t>all</m:t>
                    </m:r>
                    <m:r>
                      <a:rPr kumimoji="1" lang="en-US" altLang="zh-CN" sz="200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sz="2000">
                        <a:latin typeface="Cambria Math" charset="0"/>
                      </a:rPr>
                      <m:t>x</m:t>
                    </m:r>
                  </m:oMath>
                </a14:m>
                <a:endParaRPr kumimoji="1" lang="zh-CN" altLang="en-US" sz="2000" dirty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  <a:buFont typeface="Wingdings" charset="2"/>
                  <a:buChar char="Ø"/>
                </a:pPr>
                <a:r>
                  <a:rPr kumimoji="1" lang="zh-CN" altLang="en-US" sz="2000" dirty="0"/>
                  <a:t>可导性，即</a:t>
                </a:r>
                <a14:m>
                  <m:oMath xmlns:m="http://schemas.openxmlformats.org/officeDocument/2006/math">
                    <m:r>
                      <a:rPr kumimoji="1" lang="en-US" altLang="zh-CN" sz="2000"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zh-CN" sz="2000">
                            <a:latin typeface="Cambria Math" charset="0"/>
                          </a:rPr>
                          <m:t>f</m:t>
                        </m:r>
                      </m:e>
                      <m:sup>
                        <m:r>
                          <a:rPr kumimoji="1" lang="en-US" altLang="zh-CN" sz="2000"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CN" sz="2000">
                            <a:latin typeface="Cambria Math" charset="0"/>
                          </a:rPr>
                          <m:t>x</m:t>
                        </m:r>
                      </m:e>
                    </m:d>
                    <m:r>
                      <a:rPr kumimoji="1" lang="en-US" altLang="zh-CN" sz="2000">
                        <a:latin typeface="Cambria Math" charset="0"/>
                      </a:rPr>
                      <m:t> </m:t>
                    </m:r>
                    <m:r>
                      <a:rPr kumimoji="1" lang="en-US" altLang="zh-CN" sz="2000" i="1">
                        <a:latin typeface="Cambria Math" charset="0"/>
                      </a:rPr>
                      <m:t>𝑒𝑥𝑖𝑠𝑡</m:t>
                    </m:r>
                    <m:r>
                      <a:rPr kumimoji="1" lang="en-US" altLang="zh-CN" sz="2000" i="1">
                        <a:latin typeface="Cambria Math" charset="0"/>
                      </a:rPr>
                      <m:t> </m:t>
                    </m:r>
                    <m:r>
                      <a:rPr kumimoji="1" lang="en-US" altLang="zh-CN" sz="2000" i="1">
                        <a:latin typeface="Cambria Math" charset="0"/>
                      </a:rPr>
                      <m:t>𝑓𝑜𝑟</m:t>
                    </m:r>
                    <m:r>
                      <a:rPr kumimoji="1" lang="en-US" altLang="zh-CN" sz="2000" i="1">
                        <a:latin typeface="Cambria Math" charset="0"/>
                      </a:rPr>
                      <m:t> </m:t>
                    </m:r>
                    <m:r>
                      <a:rPr kumimoji="1" lang="en-US" altLang="zh-CN" sz="2000" i="1">
                        <a:latin typeface="Cambria Math" charset="0"/>
                      </a:rPr>
                      <m:t>𝑎𝑙𝑙</m:t>
                    </m:r>
                    <m:r>
                      <a:rPr kumimoji="1" lang="en-US" altLang="zh-CN" sz="2000" i="1">
                        <a:latin typeface="Cambria Math" charset="0"/>
                      </a:rPr>
                      <m:t> </m:t>
                    </m:r>
                    <m:r>
                      <a:rPr kumimoji="1" lang="en-US" altLang="zh-CN" sz="2000" i="1">
                        <a:latin typeface="Cambria Math" charset="0"/>
                      </a:rPr>
                      <m:t>𝑥</m:t>
                    </m:r>
                  </m:oMath>
                </a14:m>
                <a:endParaRPr kumimoji="1" lang="en-US" altLang="zh-CN" sz="2000" dirty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kumimoji="1" lang="zh-CN" altLang="en-US" sz="2000" dirty="0"/>
                  <a:t>除此之外，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zh-CN" altLang="en-US" sz="2000" dirty="0"/>
                  <a:t>还有一个计算上的优势，</a:t>
                </a:r>
                <a:r>
                  <a:rPr kumimoji="1" lang="zh-CN" altLang="en-US" sz="2000" dirty="0" smtClean="0"/>
                  <a:t>即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sz="2000" i="1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00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𝑓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(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𝑥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)(1−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𝑓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(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𝑥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))</m:t>
                      </m:r>
                    </m:oMath>
                  </m:oMathPara>
                </a14:m>
                <a:endParaRPr kumimoji="1" lang="zh-CN" altLang="en-US" sz="2000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56" t="-19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374" y="1485578"/>
            <a:ext cx="5400600" cy="405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35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逻辑回归</a:t>
            </a:r>
            <a:r>
              <a:rPr lang="zh-CN" altLang="zh-CN" dirty="0"/>
              <a:t>模型的基本概念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逻辑回归模型与</a:t>
                </a:r>
                <a:r>
                  <a:rPr kumimoji="1" lang="en-US" altLang="zh-CN" dirty="0"/>
                  <a:t>logistic</a:t>
                </a:r>
                <a:r>
                  <a:rPr kumimoji="1" lang="zh-CN" altLang="en-US" dirty="0"/>
                  <a:t>变换</a:t>
                </a:r>
                <a:r>
                  <a:rPr kumimoji="1" lang="en-US" altLang="zh-CN" dirty="0" smtClean="0"/>
                  <a:t>(</a:t>
                </a:r>
                <a:r>
                  <a:rPr kumimoji="1" lang="zh-CN" altLang="en-US" dirty="0"/>
                  <a:t>续</a:t>
                </a:r>
                <a:r>
                  <a:rPr kumimoji="1" lang="en-US" altLang="zh-CN" dirty="0"/>
                  <a:t>)</a:t>
                </a:r>
                <a:endParaRPr kumimoji="1" lang="zh-CN" altLang="en-US" dirty="0"/>
              </a:p>
              <a:p>
                <a:pPr marL="0" indent="0">
                  <a:spcBef>
                    <a:spcPts val="1800"/>
                  </a:spcBef>
                  <a:spcAft>
                    <a:spcPts val="1800"/>
                  </a:spcAft>
                  <a:buNone/>
                </a:pPr>
                <a:r>
                  <a:rPr kumimoji="1" lang="zh-CN" altLang="en-US" sz="2000" dirty="0"/>
                  <a:t>由于</a:t>
                </a:r>
                <a:r>
                  <a:rPr kumimoji="1" lang="en-US" altLang="zh-CN" sz="2000" dirty="0"/>
                  <a:t>logistic</a:t>
                </a:r>
                <a:r>
                  <a:rPr kumimoji="1" lang="zh-CN" altLang="en-US" sz="2000" dirty="0"/>
                  <a:t>变换有上述种种优点，我们将该变换应用在概率的刻画当中：</a:t>
                </a:r>
              </a:p>
              <a:p>
                <a:pPr marL="0" indent="0">
                  <a:spcBef>
                    <a:spcPts val="180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20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bg-BG" altLang="zh-CN" sz="2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zh-CN" sz="2000">
                              <a:latin typeface="Cambria Math" charset="0"/>
                            </a:rPr>
                            <m:t>exp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zh-CN" sz="2000" b="1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 i="1">
                                  <a:latin typeface="Cambria Math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kumimoji="1" lang="en-US" altLang="zh-CN" sz="2000" b="1" i="1">
                                  <a:latin typeface="Cambria Math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kumimoji="1" lang="en-US" altLang="zh-CN" sz="2000" b="1" i="1">
                              <a:latin typeface="Cambria Math" charset="0"/>
                            </a:rPr>
                            <m:t>𝜷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CN" sz="2000">
                              <a:latin typeface="Cambria Math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kumimoji="1" lang="en-US" altLang="zh-CN" sz="2000">
                              <a:latin typeface="Cambria Math" charset="0"/>
                            </a:rPr>
                            <m:t>exp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zh-CN" sz="2000" b="1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 i="1">
                                  <a:latin typeface="Cambria Math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kumimoji="1" lang="en-US" altLang="zh-CN" sz="2000" b="1" i="1">
                                  <a:latin typeface="Cambria Math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kumimoji="1" lang="en-US" altLang="zh-CN" sz="2000" b="1" i="1">
                              <a:latin typeface="Cambria Math" charset="0"/>
                            </a:rPr>
                            <m:t>𝜷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zh-CN" altLang="en-US" sz="2000" dirty="0"/>
              </a:p>
              <a:p>
                <a:pPr marL="0" indent="0">
                  <a:spcBef>
                    <a:spcPts val="1800"/>
                  </a:spcBef>
                  <a:spcAft>
                    <a:spcPts val="1800"/>
                  </a:spcAft>
                  <a:buNone/>
                </a:pPr>
                <a:r>
                  <a:rPr kumimoji="1" lang="zh-CN" altLang="en-US" sz="2000" dirty="0"/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000" b="1" i="1">
                            <a:latin typeface="Cambria Math" charset="0"/>
                          </a:rPr>
                          <m:t>𝑿</m:t>
                        </m:r>
                      </m:e>
                      <m:sub>
                        <m:r>
                          <a:rPr kumimoji="1" lang="en-US" altLang="zh-CN" sz="2000" b="1" i="1">
                            <a:latin typeface="Cambria Math" charset="0"/>
                          </a:rPr>
                          <m:t>𝒊</m:t>
                        </m:r>
                      </m:sub>
                    </m:sSub>
                    <m:r>
                      <a:rPr kumimoji="1" lang="en-US" altLang="zh-CN" sz="2000" b="1" i="1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1,</m:t>
                        </m:r>
                        <m:sSub>
                          <m:sSubPr>
                            <m:ctrlPr>
                              <a:rPr kumimoji="1" lang="en-US" altLang="zh-CN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20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sz="2000" i="1"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kumimoji="1" lang="en-US" altLang="zh-CN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𝑖𝑝</m:t>
                            </m:r>
                          </m:sub>
                        </m:sSub>
                      </m:e>
                    </m:d>
                    <m:r>
                      <a:rPr kumimoji="1" lang="en-US" altLang="zh-CN" sz="2000" b="1" i="1">
                        <a:latin typeface="Cambria Math" charset="0"/>
                      </a:rPr>
                      <m:t>,</m:t>
                    </m:r>
                    <m:r>
                      <a:rPr kumimoji="1" lang="zh-CN" altLang="en-US" sz="2000" b="1" i="1">
                        <a:latin typeface="Cambria Math" charset="0"/>
                      </a:rPr>
                      <m:t> </m:t>
                    </m:r>
                    <m:r>
                      <a:rPr kumimoji="1" lang="en-US" altLang="zh-CN" sz="2000" b="1" i="1">
                        <a:latin typeface="Cambria Math" charset="0"/>
                      </a:rPr>
                      <m:t>𝜷</m:t>
                    </m:r>
                    <m:r>
                      <a:rPr kumimoji="1" lang="en-US" altLang="zh-CN" sz="2000" i="1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kumimoji="1" lang="en-US" altLang="zh-CN" sz="20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2000" i="1">
                            <a:latin typeface="Cambria Math" charset="0"/>
                          </a:rPr>
                          <m:t>,</m:t>
                        </m:r>
                        <m:r>
                          <a:rPr kumimoji="1" lang="zh-CN" altLang="en-US" sz="2000" i="1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zh-CN" sz="2000" i="1">
                            <a:latin typeface="Cambria Math" charset="0"/>
                          </a:rPr>
                          <m:t>…,</m:t>
                        </m:r>
                        <m:sSub>
                          <m:sSubPr>
                            <m:ctrlPr>
                              <a:rPr kumimoji="1" lang="en-US" altLang="zh-CN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sz="2000" dirty="0"/>
                  <a:t>分别表示第</a:t>
                </a:r>
                <a:r>
                  <a:rPr kumimoji="1" lang="en-US" altLang="zh-CN" sz="2000" dirty="0" err="1"/>
                  <a:t>i</a:t>
                </a:r>
                <a:r>
                  <a:rPr kumimoji="1" lang="zh-CN" altLang="en-US" sz="2000" dirty="0"/>
                  <a:t>个观测值上</a:t>
                </a:r>
                <a:r>
                  <a:rPr kumimoji="1" lang="en-US" altLang="zh-CN" sz="2000" dirty="0"/>
                  <a:t>p</a:t>
                </a:r>
                <a:r>
                  <a:rPr kumimoji="1" lang="zh-CN" altLang="en-US" sz="2000" dirty="0"/>
                  <a:t>个特征的取值和特征的权重。</a:t>
                </a:r>
              </a:p>
              <a:p>
                <a:pPr marL="0" indent="0">
                  <a:spcBef>
                    <a:spcPts val="1800"/>
                  </a:spcBef>
                  <a:spcAft>
                    <a:spcPts val="1800"/>
                  </a:spcAft>
                  <a:buNone/>
                </a:pPr>
                <a:r>
                  <a:rPr kumimoji="1" lang="zh-CN" altLang="en-US" sz="2000" dirty="0"/>
                  <a:t>于是整个逻辑回归模型的形式为：</a:t>
                </a:r>
              </a:p>
              <a:p>
                <a:pPr marL="0" indent="0">
                  <a:spcBef>
                    <a:spcPts val="180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000" i="1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000" i="1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  <m:sSup>
                        <m:sSup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zh-CN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1" lang="en-US" altLang="zh-CN" sz="2000" i="1">
                              <a:latin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kumimoji="1" lang="en-US" altLang="zh-CN" sz="20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bg-BG" altLang="zh-CN" sz="2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sz="2000">
                                          <a:latin typeface="Cambria Math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kumimoji="1" lang="en-US" altLang="zh-CN" sz="20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000" b="1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000" b="1" i="1">
                                                  <a:latin typeface="Cambria Math" charset="0"/>
                                                </a:rPr>
                                                <m:t>𝑿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000" b="1" i="1">
                                                  <a:latin typeface="Cambria Math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sz="2000" b="1" i="1">
                                              <a:latin typeface="Cambria Math" charset="0"/>
                                            </a:rPr>
                                            <m:t>𝜷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kumimoji="1" lang="en-US" altLang="zh-CN" sz="2000">
                                      <a:latin typeface="Cambria Math" charset="0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sz="2000">
                                          <a:latin typeface="Cambria Math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kumimoji="1" lang="en-US" altLang="zh-CN" sz="20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000" b="1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000" b="1" i="1">
                                                  <a:latin typeface="Cambria Math" charset="0"/>
                                                </a:rPr>
                                                <m:t>𝑿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000" b="1" i="1">
                                                  <a:latin typeface="Cambria Math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sz="2000" b="1" i="1">
                                              <a:latin typeface="Cambria Math" charset="0"/>
                                            </a:rPr>
                                            <m:t>𝜷</m:t>
                                          </m:r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bg-BG" altLang="zh-CN" sz="2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sz="2000">
                                      <a:latin typeface="Cambria Math" charset="0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sz="2000">
                                          <a:latin typeface="Cambria Math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kumimoji="1" lang="en-US" altLang="zh-CN" sz="20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000" b="1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000" b="1" i="1">
                                                  <a:latin typeface="Cambria Math" charset="0"/>
                                                </a:rPr>
                                                <m:t>𝑿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000" b="1" i="1">
                                                  <a:latin typeface="Cambria Math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sz="2000" b="1" i="1">
                                              <a:latin typeface="Cambria Math" charset="0"/>
                                            </a:rPr>
                                            <m:t>𝜷</m:t>
                                          </m:r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zh-CN" sz="2000" i="1">
                              <a:latin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kumimoji="1" lang="zh-CN" altLang="en-US" sz="2000" dirty="0"/>
              </a:p>
              <a:p>
                <a:pPr marL="0" indent="0">
                  <a:spcBef>
                    <a:spcPts val="1800"/>
                  </a:spcBef>
                  <a:spcAft>
                    <a:spcPts val="1800"/>
                  </a:spcAft>
                  <a:buNone/>
                </a:pPr>
                <a:r>
                  <a:rPr kumimoji="1" lang="zh-CN" altLang="en-US" sz="2000" dirty="0"/>
                  <a:t>需要注意的是，这里的回归模型是</a:t>
                </a:r>
                <a:r>
                  <a:rPr kumimoji="1" lang="zh-CN" altLang="en-US" sz="2000" dirty="0" smtClean="0"/>
                  <a:t>对违约概率</a:t>
                </a:r>
                <a:r>
                  <a:rPr kumimoji="1" lang="zh-CN" altLang="en-US" sz="2000" dirty="0"/>
                  <a:t>做回归，而非</a:t>
                </a:r>
                <a:r>
                  <a:rPr kumimoji="1" lang="zh-CN" altLang="en-US" sz="2000" dirty="0" smtClean="0"/>
                  <a:t>对违约结果</a:t>
                </a:r>
                <a:r>
                  <a:rPr kumimoji="1" lang="en-US" altLang="zh-CN" sz="2000" dirty="0" smtClean="0"/>
                  <a:t>{0</a:t>
                </a:r>
                <a:r>
                  <a:rPr kumimoji="1" lang="zh-CN" altLang="en-US" sz="2000" dirty="0" smtClean="0"/>
                  <a:t>，</a:t>
                </a:r>
                <a:r>
                  <a:rPr kumimoji="1" lang="en-US" altLang="zh-CN" sz="2000" smtClean="0"/>
                  <a:t>1}</a:t>
                </a:r>
                <a:r>
                  <a:rPr kumimoji="1" lang="zh-CN" altLang="en-US" sz="2000" dirty="0" smtClean="0"/>
                  <a:t>做</a:t>
                </a:r>
                <a:r>
                  <a:rPr kumimoji="1" lang="zh-CN" altLang="en-US" sz="2000" dirty="0"/>
                  <a:t>回归</a:t>
                </a:r>
                <a:r>
                  <a:rPr kumimoji="1" lang="zh-CN" altLang="en-US" sz="2000" dirty="0" smtClean="0"/>
                  <a:t>。</a:t>
                </a:r>
                <a:endParaRPr kumimoji="1" lang="zh-CN" altLang="en-US" sz="20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56" t="-1925" r="-1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3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逻辑回归</a:t>
            </a:r>
            <a:r>
              <a:rPr lang="zh-CN" altLang="zh-CN" dirty="0"/>
              <a:t>模型的基本概念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59507" y="884279"/>
                <a:ext cx="11471419" cy="5973721"/>
              </a:xfrm>
            </p:spPr>
            <p:txBody>
              <a:bodyPr>
                <a:normAutofit/>
              </a:bodyPr>
              <a:lstStyle/>
              <a:p>
                <a:r>
                  <a:rPr kumimoji="1" lang="zh-CN" altLang="en-US" dirty="0" smtClean="0"/>
                  <a:t>参数估计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kumimoji="1" lang="zh-CN" altLang="en-US" sz="2000" dirty="0"/>
                  <a:t>通常用极大似然估计法</a:t>
                </a:r>
                <a:r>
                  <a:rPr kumimoji="1" lang="en-US" altLang="zh-CN" sz="2000" dirty="0"/>
                  <a:t>(MLE)</a:t>
                </a:r>
                <a:r>
                  <a:rPr kumimoji="1" lang="zh-CN" altLang="en-US" sz="2000" dirty="0"/>
                  <a:t>求出逻辑回归的参数</a:t>
                </a:r>
                <a14:m>
                  <m:oMath xmlns:m="http://schemas.openxmlformats.org/officeDocument/2006/math">
                    <m:r>
                      <a:rPr kumimoji="1" lang="en-US" altLang="zh-CN" sz="2000" b="1" i="1">
                        <a:latin typeface="Cambria Math" charset="0"/>
                      </a:rPr>
                      <m:t>𝜷</m:t>
                    </m:r>
                    <m:r>
                      <a:rPr kumimoji="1" lang="en-US" altLang="zh-CN" sz="2000" i="1">
                        <a:latin typeface="Cambria Math" charset="0"/>
                      </a:rPr>
                      <m:t>={</m:t>
                    </m:r>
                    <m:sSub>
                      <m:sSub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sz="2000" i="1">
                        <a:latin typeface="Cambria Math" charset="0"/>
                      </a:rPr>
                      <m:t>}</m:t>
                    </m:r>
                  </m:oMath>
                </a14:m>
                <a:endParaRPr kumimoji="1" lang="zh-CN" altLang="en-US" sz="2000" dirty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kumimoji="1" lang="zh-CN" altLang="en-US" sz="2000" dirty="0"/>
                  <a:t>对于样本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000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1" i="1"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zh-CN" sz="2000" b="1" i="1">
                                <a:latin typeface="Cambria Math" charset="0"/>
                              </a:rPr>
                              <m:t>𝒊</m:t>
                            </m:r>
                          </m:sub>
                        </m:sSub>
                        <m:r>
                          <a:rPr kumimoji="1" lang="en-US" altLang="zh-CN" sz="20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sz="2000" dirty="0"/>
                  <a:t>，逻辑回归模型的似然函和对数似然函数分别为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000" b="1" i="1">
                              <a:latin typeface="Cambria Math" charset="0"/>
                            </a:rPr>
                            <m:t>𝒙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𝑦</m:t>
                          </m:r>
                        </m:e>
                        <m:e>
                          <m:r>
                            <a:rPr kumimoji="1" lang="en-US" altLang="zh-CN" sz="2000" b="1" i="1">
                              <a:latin typeface="Cambria Math" charset="0"/>
                            </a:rPr>
                            <m:t>𝜷</m:t>
                          </m:r>
                        </m:e>
                      </m:d>
                      <m:r>
                        <a:rPr kumimoji="1" lang="en-US" altLang="zh-CN" sz="20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kumimoji="1" lang="is-IS" altLang="zh-CN" sz="20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000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000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bg-BG" altLang="zh-CN" sz="20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kumimoji="1" lang="en-US" altLang="zh-CN" sz="2000" i="1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sz="2000">
                                              <a:latin typeface="Cambria Math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kumimoji="1" lang="en-US" altLang="zh-CN" sz="2000" i="1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zh-CN" sz="2000" b="1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sz="2000" b="1" i="1">
                                                      <a:latin typeface="Cambria Math" charset="0"/>
                                                    </a:rPr>
                                                    <m:t>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sz="2000" b="1" i="1">
                                                      <a:latin typeface="Cambria Math" charset="0"/>
                                                    </a:rPr>
                                                    <m:t>𝒊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zh-CN" sz="2000" b="1" i="1">
                                                  <a:latin typeface="Cambria Math" charset="0"/>
                                                </a:rPr>
                                                <m:t>𝜷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num>
                                    <m:den>
                                      <m:r>
                                        <a:rPr kumimoji="1" lang="en-US" altLang="zh-CN" sz="2000">
                                          <a:latin typeface="Cambria Math" charset="0"/>
                                        </a:rPr>
                                        <m:t>1+</m:t>
                                      </m:r>
                                      <m:func>
                                        <m:funcPr>
                                          <m:ctrlPr>
                                            <a:rPr kumimoji="1" lang="en-US" altLang="zh-CN" sz="2000" i="1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sz="2000">
                                              <a:latin typeface="Cambria Math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kumimoji="1" lang="en-US" altLang="zh-CN" sz="2000" i="1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zh-CN" sz="2000" b="1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sz="2000" b="1" i="1">
                                                      <a:latin typeface="Cambria Math" charset="0"/>
                                                    </a:rPr>
                                                    <m:t>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sz="2000" b="1" i="1">
                                                      <a:latin typeface="Cambria Math" charset="0"/>
                                                    </a:rPr>
                                                    <m:t>𝒊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zh-CN" sz="2000" b="1" i="1">
                                                  <a:latin typeface="Cambria Math" charset="0"/>
                                                </a:rPr>
                                                <m:t>𝜷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den>
                                  </m:f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kumimoji="1" lang="en-US" altLang="zh-CN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  <m:sSup>
                            <m:sSup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bg-BG" altLang="zh-CN" sz="20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1" lang="en-US" altLang="zh-CN" sz="2000">
                                          <a:latin typeface="Cambria Math" charset="0"/>
                                        </a:rPr>
                                        <m:t>1+</m:t>
                                      </m:r>
                                      <m:func>
                                        <m:funcPr>
                                          <m:ctrlPr>
                                            <a:rPr kumimoji="1" lang="en-US" altLang="zh-CN" sz="2000" i="1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sz="2000">
                                              <a:latin typeface="Cambria Math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kumimoji="1" lang="en-US" altLang="zh-CN" sz="2000" i="1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zh-CN" sz="2000" b="1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sz="2000" b="1" i="1">
                                                      <a:latin typeface="Cambria Math" charset="0"/>
                                                    </a:rPr>
                                                    <m:t>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sz="2000" b="1" i="1">
                                                      <a:latin typeface="Cambria Math" charset="0"/>
                                                    </a:rPr>
                                                    <m:t>𝒊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zh-CN" sz="2000" b="1" i="1">
                                                  <a:latin typeface="Cambria Math" charset="0"/>
                                                </a:rPr>
                                                <m:t>𝜷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zh-CN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kumimoji="1" lang="en-US" altLang="zh-CN" sz="2000" dirty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>
                          <a:latin typeface="Cambria Math" charset="0"/>
                        </a:rPr>
                        <m:t>𝐿𝐿</m:t>
                      </m:r>
                      <m:d>
                        <m:d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000" b="1" i="1">
                              <a:latin typeface="Cambria Math" charset="0"/>
                            </a:rPr>
                            <m:t>𝒙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𝑦</m:t>
                          </m:r>
                        </m:e>
                        <m:e>
                          <m:r>
                            <a:rPr kumimoji="1" lang="en-US" altLang="zh-CN" sz="2000" b="1" i="1">
                              <a:latin typeface="Cambria Math" charset="0"/>
                            </a:rPr>
                            <m:t>𝜷</m:t>
                          </m:r>
                        </m:e>
                      </m:d>
                      <m:r>
                        <a:rPr kumimoji="1" lang="en-US" altLang="zh-CN" sz="20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kumimoji="1" lang="en-US" altLang="zh-CN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1" i="1">
                                      <a:latin typeface="Cambria Math" charset="0"/>
                                    </a:rPr>
                                    <m:t>𝒙</m:t>
                                  </m:r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kumimoji="1" lang="en-US" altLang="zh-CN" sz="2000" b="1" i="1">
                                      <a:latin typeface="Cambria Math" charset="0"/>
                                    </a:rPr>
                                    <m:t>𝜷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kumimoji="1" lang="en-US" altLang="zh-CN" sz="20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ctrlPr>
                                    <a:rPr kumimoji="1" lang="is-IS" altLang="zh-CN" sz="2000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zh-CN" sz="2000" i="1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1" lang="en-US" altLang="zh-CN" sz="20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kumimoji="1" lang="bg-BG" altLang="zh-CN" sz="2000" i="1">
                                                  <a:latin typeface="Cambria Math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func>
                                                <m:funcPr>
                                                  <m:ctrlPr>
                                                    <a:rPr kumimoji="1" lang="en-US" altLang="zh-CN" sz="20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kumimoji="1" lang="en-US" altLang="zh-CN" sz="2000">
                                                      <a:latin typeface="Cambria Math" charset="0"/>
                                                    </a:rPr>
                                                    <m:t>exp</m:t>
                                                  </m:r>
                                                </m:fName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kumimoji="1" lang="en-US" altLang="zh-CN" sz="2000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kumimoji="1" lang="en-US" altLang="zh-CN" sz="2000" b="1" i="1">
                                                              <a:latin typeface="Cambria Math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kumimoji="1" lang="en-US" altLang="zh-CN" sz="2000" b="1" i="1">
                                                              <a:latin typeface="Cambria Math" charset="0"/>
                                                            </a:rPr>
                                                            <m:t>𝑿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kumimoji="1" lang="en-US" altLang="zh-CN" sz="2000" b="1" i="1">
                                                              <a:latin typeface="Cambria Math" charset="0"/>
                                                            </a:rPr>
                                                            <m:t>𝒊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kumimoji="1" lang="en-US" altLang="zh-CN" sz="2000" b="1" i="1">
                                                          <a:latin typeface="Cambria Math" charset="0"/>
                                                        </a:rPr>
                                                        <m:t>𝜷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func>
                                            </m:num>
                                            <m:den>
                                              <m:r>
                                                <a:rPr kumimoji="1" lang="en-US" altLang="zh-CN" sz="2000">
                                                  <a:latin typeface="Cambria Math" charset="0"/>
                                                </a:rPr>
                                                <m:t>1+</m:t>
                                              </m:r>
                                              <m:func>
                                                <m:funcPr>
                                                  <m:ctrlPr>
                                                    <a:rPr kumimoji="1" lang="en-US" altLang="zh-CN" sz="20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kumimoji="1" lang="en-US" altLang="zh-CN" sz="2000">
                                                      <a:latin typeface="Cambria Math" charset="0"/>
                                                    </a:rPr>
                                                    <m:t>exp</m:t>
                                                  </m:r>
                                                </m:fName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kumimoji="1" lang="en-US" altLang="zh-CN" sz="2000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kumimoji="1" lang="en-US" altLang="zh-CN" sz="2000" b="1" i="1">
                                                              <a:latin typeface="Cambria Math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kumimoji="1" lang="en-US" altLang="zh-CN" sz="2000" b="1" i="1">
                                                              <a:latin typeface="Cambria Math" charset="0"/>
                                                            </a:rPr>
                                                            <m:t>𝑿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kumimoji="1" lang="en-US" altLang="zh-CN" sz="2000" b="1" i="1">
                                                              <a:latin typeface="Cambria Math" charset="0"/>
                                                            </a:rPr>
                                                            <m:t>𝒊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kumimoji="1" lang="en-US" altLang="zh-CN" sz="2000" b="1" i="1">
                                                          <a:latin typeface="Cambria Math" charset="0"/>
                                                        </a:rPr>
                                                        <m:t>𝜷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func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kumimoji="1" lang="en-US" altLang="zh-CN" sz="20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000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0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  <m:sSup>
                                    <m:sSupPr>
                                      <m:ctrlP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1" lang="en-US" altLang="zh-CN" sz="20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kumimoji="1" lang="bg-BG" altLang="zh-CN" sz="2000" i="1">
                                                  <a:latin typeface="Cambria Math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kumimoji="1" lang="en-US" altLang="zh-CN" sz="2000" i="1">
                                                  <a:latin typeface="Cambria Math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kumimoji="1" lang="en-US" altLang="zh-CN" sz="2000">
                                                  <a:latin typeface="Cambria Math" charset="0"/>
                                                </a:rPr>
                                                <m:t>1+</m:t>
                                              </m:r>
                                              <m:func>
                                                <m:funcPr>
                                                  <m:ctrlPr>
                                                    <a:rPr kumimoji="1" lang="en-US" altLang="zh-CN" sz="20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kumimoji="1" lang="en-US" altLang="zh-CN" sz="2000">
                                                      <a:latin typeface="Cambria Math" charset="0"/>
                                                    </a:rPr>
                                                    <m:t>exp</m:t>
                                                  </m:r>
                                                </m:fName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kumimoji="1" lang="en-US" altLang="zh-CN" sz="2000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kumimoji="1" lang="en-US" altLang="zh-CN" sz="2000" b="1" i="1">
                                                              <a:latin typeface="Cambria Math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kumimoji="1" lang="en-US" altLang="zh-CN" sz="2000" b="1" i="1">
                                                              <a:latin typeface="Cambria Math" charset="0"/>
                                                            </a:rPr>
                                                            <m:t>𝑿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kumimoji="1" lang="en-US" altLang="zh-CN" sz="2000" b="1" i="1">
                                                              <a:latin typeface="Cambria Math" charset="0"/>
                                                            </a:rPr>
                                                            <m:t>𝒊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kumimoji="1" lang="en-US" altLang="zh-CN" sz="2000" b="1" i="1">
                                                          <a:latin typeface="Cambria Math" charset="0"/>
                                                        </a:rPr>
                                                        <m:t>𝜷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func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en-US" altLang="zh-CN" sz="2000" i="1">
                                          <a:latin typeface="Cambria Math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20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000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0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  <m:r>
                        <a:rPr kumimoji="1" lang="en-US" altLang="zh-CN" sz="20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is-IS" altLang="zh-CN" sz="20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000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000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2000" b="1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 i="1">
                                  <a:latin typeface="Cambria Math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kumimoji="1" lang="en-US" altLang="zh-CN" sz="2000" b="1" i="1">
                                  <a:latin typeface="Cambria Math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kumimoji="1" lang="en-US" altLang="zh-CN" sz="2000" b="1" i="1">
                              <a:latin typeface="Cambria Math" charset="0"/>
                            </a:rPr>
                            <m:t>𝜷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kumimoji="1" lang="en-US" altLang="zh-CN" sz="2000">
                              <a:latin typeface="Cambria Math" charset="0"/>
                            </a:rPr>
                            <m:t>log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⁡(1+</m:t>
                          </m:r>
                          <m:r>
                            <m:rPr>
                              <m:sty m:val="p"/>
                            </m:rPr>
                            <a:rPr kumimoji="1" lang="en-US" altLang="zh-CN" sz="2000">
                              <a:latin typeface="Cambria Math" charset="0"/>
                            </a:rPr>
                            <m:t>exp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zh-CN" sz="2000" b="1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1" i="1">
                                  <a:latin typeface="Cambria Math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kumimoji="1" lang="en-US" altLang="zh-CN" sz="2000" b="1" i="1">
                                  <a:latin typeface="Cambria Math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kumimoji="1" lang="en-US" altLang="zh-CN" sz="2000" b="1" i="1">
                              <a:latin typeface="Cambria Math" charset="0"/>
                            </a:rPr>
                            <m:t>𝜷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))}</m:t>
                          </m:r>
                        </m:e>
                      </m:nary>
                    </m:oMath>
                  </m:oMathPara>
                </a14:m>
                <a:endParaRPr kumimoji="1" lang="zh-CN" altLang="en-US" sz="2000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507" y="884279"/>
                <a:ext cx="11471419" cy="5973721"/>
              </a:xfrm>
              <a:blipFill rotWithShape="0">
                <a:blip r:embed="rId2"/>
                <a:stretch>
                  <a:fillRect l="-956" t="-17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520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逻辑回归</a:t>
            </a:r>
            <a:r>
              <a:rPr lang="zh-CN" altLang="zh-CN" dirty="0"/>
              <a:t>模型的基本概念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参数估计（续）</a:t>
                </a:r>
              </a:p>
              <a:p>
                <a:pPr marL="0" indent="0">
                  <a:lnSpc>
                    <a:spcPct val="200000"/>
                  </a:lnSpc>
                  <a:buNone/>
                </a:pPr>
                <a:r>
                  <a:rPr kumimoji="1" lang="zh-CN" altLang="en-US" sz="2000" dirty="0"/>
                  <a:t>参数估计的结果是为了让似然函数最大化。由于对数似然函数与似然函数单调上升且具有更紧凑的形式，同时也易于求导运算，因此将似然函数最大化转化为对数似然函数最大化，即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zh-CN" altLang="en-US" sz="20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𝛽</m:t>
                          </m:r>
                        </m:e>
                      </m:acc>
                      <m:r>
                        <a:rPr kumimoji="1" lang="en-US" altLang="zh-CN" sz="20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𝑎𝑟𝑔</m:t>
                      </m:r>
                      <m:func>
                        <m:func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000">
                                  <a:latin typeface="Cambria Math" charset="0"/>
                                </a:rPr>
                                <m:t>m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𝑎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sz="2000" i="1" smtClean="0">
                                  <a:latin typeface="Cambria Math" charset="0"/>
                                </a:rPr>
                                <m:t>x</m:t>
                              </m:r>
                            </m:e>
                            <m:lim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𝛽</m:t>
                              </m:r>
                            </m:lim>
                          </m:limLow>
                        </m:fName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𝐿𝐿</m:t>
                          </m:r>
                          <m:d>
                            <m:d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𝑋</m:t>
                              </m:r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𝛽</m:t>
                              </m:r>
                            </m:e>
                          </m:d>
                          <m:r>
                            <a:rPr kumimoji="1" lang="en-US" altLang="zh-CN" sz="2000" i="1">
                              <a:latin typeface="Cambria Math" charset="0"/>
                            </a:rPr>
                            <m:t>=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𝑎𝑟𝑔𝑚𝑎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𝑥</m:t>
                          </m:r>
                          <m:nary>
                            <m:naryPr>
                              <m:chr m:val="∑"/>
                              <m:ctrlPr>
                                <a:rPr kumimoji="1" lang="is-IS" altLang="zh-CN" sz="20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sz="20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{</m:t>
                              </m:r>
                              <m:sSub>
                                <m:sSubPr>
                                  <m:ctrlPr>
                                    <a:rPr kumimoji="1" lang="en-US" altLang="zh-CN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sz="2000" b="1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1" i="1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zh-CN" sz="2000" b="1" i="1">
                                      <a:latin typeface="Cambria Math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kumimoji="1" lang="en-US" altLang="zh-CN" sz="2000" b="1" i="1">
                                  <a:latin typeface="Cambria Math" charset="0"/>
                                </a:rPr>
                                <m:t>𝜷</m:t>
                              </m:r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sz="2000">
                                  <a:latin typeface="Cambria Math" charset="0"/>
                                </a:rPr>
                                <m:t>log</m:t>
                              </m:r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⁡(1+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sz="2000">
                                  <a:latin typeface="Cambria Math" charset="0"/>
                                </a:rPr>
                                <m:t>exp</m:t>
                              </m:r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1" lang="en-US" altLang="zh-CN" sz="2000" b="1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1" i="1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zh-CN" sz="2000" b="1" i="1">
                                      <a:latin typeface="Cambria Math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kumimoji="1" lang="en-US" altLang="zh-CN" sz="2000" b="1" i="1">
                                  <a:latin typeface="Cambria Math" charset="0"/>
                                </a:rPr>
                                <m:t>𝜷</m:t>
                              </m:r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))}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kumimoji="1" lang="zh-CN" altLang="en-US" sz="2000" dirty="0"/>
              </a:p>
              <a:p>
                <a:pPr marL="0" indent="0">
                  <a:buNone/>
                </a:pPr>
                <a:r>
                  <a:rPr kumimoji="1" lang="zh-CN" altLang="en-US" sz="2000" dirty="0"/>
                  <a:t>对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charset="0"/>
                      </a:rPr>
                      <m:t>𝐿𝐿</m:t>
                    </m:r>
                    <m:d>
                      <m:d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𝑋</m:t>
                        </m:r>
                        <m:r>
                          <a:rPr kumimoji="1" lang="en-US" altLang="zh-CN" sz="2000" i="1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sz="2000" i="1">
                            <a:latin typeface="Cambria Math" charset="0"/>
                          </a:rPr>
                          <m:t>𝑌</m:t>
                        </m:r>
                      </m:e>
                      <m:e>
                        <m:r>
                          <a:rPr kumimoji="1" lang="en-US" altLang="zh-CN" sz="2000" i="1">
                            <a:latin typeface="Cambria Math" charset="0"/>
                          </a:rPr>
                          <m:t>𝛽</m:t>
                        </m:r>
                      </m:e>
                    </m:d>
                  </m:oMath>
                </a14:m>
                <a:r>
                  <a:rPr kumimoji="1" lang="zh-CN" altLang="en-US" sz="2000" dirty="0"/>
                  <a:t>求偏导，结果是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000" i="1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𝐿𝐿</m:t>
                          </m:r>
                          <m:d>
                            <m:d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𝑋</m:t>
                              </m:r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𝛽</m:t>
                              </m:r>
                            </m:e>
                          </m:d>
                        </m:num>
                        <m:den>
                          <m:r>
                            <a:rPr kumimoji="1" lang="en-US" altLang="zh-CN" sz="20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20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is-IS" altLang="zh-CN" sz="20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000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000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1" lang="en-US" altLang="zh-CN" sz="2000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𝑖𝑗</m:t>
                              </m:r>
                            </m:sub>
                          </m:sSub>
                          <m:f>
                            <m:fPr>
                              <m:ctrlPr>
                                <a:rPr kumimoji="1" lang="bg-BG" altLang="zh-CN" sz="20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kumimoji="1" lang="en-US" altLang="zh-CN" sz="2000">
                                  <a:latin typeface="Cambria Math" charset="0"/>
                                </a:rPr>
                                <m:t>exp</m:t>
                              </m:r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1" lang="en-US" altLang="zh-CN" sz="2000" b="1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1" i="1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zh-CN" sz="2000" b="1" i="1">
                                      <a:latin typeface="Cambria Math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kumimoji="1" lang="en-US" altLang="zh-CN" sz="2000" b="1" i="1">
                                  <a:latin typeface="Cambria Math" charset="0"/>
                                </a:rPr>
                                <m:t>𝜷</m:t>
                              </m:r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sz="2000">
                                  <a:latin typeface="Cambria Math" charset="0"/>
                                </a:rPr>
                                <m:t>exp</m:t>
                              </m:r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1" lang="en-US" altLang="zh-CN" sz="2000" b="1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1" i="1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zh-CN" sz="2000" b="1" i="1">
                                      <a:latin typeface="Cambria Math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kumimoji="1" lang="en-US" altLang="zh-CN" sz="2000" b="1" i="1">
                                  <a:latin typeface="Cambria Math" charset="0"/>
                                </a:rPr>
                                <m:t>𝜷</m:t>
                              </m:r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)</m:t>
                              </m:r>
                            </m:den>
                          </m:f>
                          <m:r>
                            <a:rPr kumimoji="1" lang="en-US" altLang="zh-CN" sz="2000" i="1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CN" altLang="en-US" sz="2000" dirty="0"/>
              </a:p>
              <a:p>
                <a:pPr marL="0" indent="0">
                  <a:buNone/>
                </a:pPr>
                <a:r>
                  <a:rPr kumimoji="1" lang="zh-CN" altLang="en-US" sz="2000" dirty="0"/>
                  <a:t>显然，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sz="2000" i="1">
                            <a:latin typeface="Cambria Math" charset="0"/>
                          </a:rPr>
                          <m:t>𝜕</m:t>
                        </m:r>
                        <m:r>
                          <a:rPr kumimoji="1" lang="en-US" altLang="zh-CN" sz="2000" i="1">
                            <a:latin typeface="Cambria Math" charset="0"/>
                          </a:rPr>
                          <m:t>𝐿𝐿</m:t>
                        </m:r>
                        <m:d>
                          <m:dPr>
                            <m:ctrlPr>
                              <a:rPr kumimoji="1" lang="en-US" altLang="zh-CN" sz="20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𝑋</m:t>
                            </m:r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,</m:t>
                            </m:r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𝑌</m:t>
                            </m:r>
                          </m:e>
                          <m:e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𝛽</m:t>
                            </m:r>
                          </m:e>
                        </m:d>
                      </m:num>
                      <m:den>
                        <m:r>
                          <a:rPr kumimoji="1" lang="en-US" altLang="zh-CN" sz="2000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CN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kumimoji="1" lang="en-US" altLang="zh-CN" sz="2000" i="1">
                        <a:latin typeface="Cambria Math" charset="0"/>
                      </a:rPr>
                      <m:t>=0</m:t>
                    </m:r>
                  </m:oMath>
                </a14:m>
                <a:r>
                  <a:rPr kumimoji="1" lang="zh-CN" altLang="en-US" sz="2000" dirty="0"/>
                  <a:t>的方程是没有解析解的</a:t>
                </a:r>
                <a:r>
                  <a:rPr kumimoji="1" lang="zh-CN" altLang="en-US" sz="2000" dirty="0" smtClean="0"/>
                  <a:t>。</a:t>
                </a: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56" t="-19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434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4925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9923</TotalTime>
  <Words>1166</Words>
  <Application>Microsoft Macintosh PowerPoint</Application>
  <PresentationFormat>宽屏</PresentationFormat>
  <Paragraphs>172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Calibri</vt:lpstr>
      <vt:lpstr>Calibri Light</vt:lpstr>
      <vt:lpstr>Cambria Math</vt:lpstr>
      <vt:lpstr>Microsoft YaHei</vt:lpstr>
      <vt:lpstr>Wingdings</vt:lpstr>
      <vt:lpstr>宋体</vt:lpstr>
      <vt:lpstr>微软雅黑</vt:lpstr>
      <vt:lpstr>Arial</vt:lpstr>
      <vt:lpstr>Office Theme</vt:lpstr>
      <vt:lpstr>自定义设计方案</vt:lpstr>
      <vt:lpstr>逻辑回归模型在评分卡开发中的应用</vt:lpstr>
      <vt:lpstr>课程简介</vt:lpstr>
      <vt:lpstr>PowerPoint 演示文稿</vt:lpstr>
      <vt:lpstr>逻辑回归模型的基本概念</vt:lpstr>
      <vt:lpstr>逻辑回归模型的基本概念</vt:lpstr>
      <vt:lpstr>逻辑回归模型的基本概念</vt:lpstr>
      <vt:lpstr>逻辑回归模型的基本概念</vt:lpstr>
      <vt:lpstr>逻辑回归模型的基本概念</vt:lpstr>
      <vt:lpstr>逻辑回归模型的基本概念</vt:lpstr>
      <vt:lpstr>逻辑回归模型的基本概念</vt:lpstr>
      <vt:lpstr>逻辑回归模型的基本概念</vt:lpstr>
      <vt:lpstr>基于LR模型的评分卡构建工作</vt:lpstr>
      <vt:lpstr>基于LR模型的评分卡构建工作</vt:lpstr>
      <vt:lpstr>基于LR模型的评分卡构建工作</vt:lpstr>
      <vt:lpstr>基于LR模型的评分卡构建工作</vt:lpstr>
      <vt:lpstr>基于LR模型的评分卡构建工作</vt:lpstr>
      <vt:lpstr>基于LR模型的评分卡构建工作</vt:lpstr>
      <vt:lpstr>基于LR模型的评分卡构建工作</vt:lpstr>
      <vt:lpstr>基于LR模型的评分卡构建工作</vt:lpstr>
      <vt:lpstr>尺度化</vt:lpstr>
      <vt:lpstr>尺度化</vt:lpstr>
      <vt:lpstr>更多商业智能BI和大数据精品视频尽在  www.hellobi.com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Microsoft Office 用户</cp:lastModifiedBy>
  <cp:revision>441</cp:revision>
  <dcterms:created xsi:type="dcterms:W3CDTF">2014-07-25T06:10:39Z</dcterms:created>
  <dcterms:modified xsi:type="dcterms:W3CDTF">2018-06-16T16:06:38Z</dcterms:modified>
</cp:coreProperties>
</file>